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1"/>
  </p:notesMasterIdLst>
  <p:sldIdLst>
    <p:sldId id="256" r:id="rId2"/>
    <p:sldId id="257" r:id="rId3"/>
    <p:sldId id="259" r:id="rId4"/>
    <p:sldId id="260" r:id="rId5"/>
    <p:sldId id="261" r:id="rId6"/>
    <p:sldId id="262" r:id="rId7"/>
    <p:sldId id="263" r:id="rId8"/>
    <p:sldId id="267" r:id="rId9"/>
    <p:sldId id="265" r:id="rId10"/>
  </p:sldIdLst>
  <p:sldSz cx="14630400" cy="8229600"/>
  <p:notesSz cx="8229600" cy="14630400"/>
  <p:embeddedFontLst>
    <p:embeddedFont>
      <p:font typeface="Syne Extra Bold" charset="0"/>
      <p:regular r:id="rId12"/>
    </p:embeddedFont>
    <p:embeddedFont>
      <p:font typeface="Calibri" pitchFamily="34" charset="0"/>
      <p:regular r:id="rId13"/>
      <p:bold r:id="rId14"/>
      <p:italic r:id="rId15"/>
      <p:boldItalic r:id="rId16"/>
    </p:embeddedFont>
    <p:embeddedFont>
      <p:font typeface="Syne" charset="0"/>
      <p:regular r:id="rId17"/>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Раздел по умолчанию" id="{A3F8FAFD-9DF9-49FB-8CB8-62557674128F}">
          <p14:sldIdLst>
            <p14:sldId id="256"/>
            <p14:sldId id="257"/>
            <p14:sldId id="259"/>
            <p14:sldId id="260"/>
            <p14:sldId id="261"/>
            <p14:sldId id="262"/>
            <p14:sldId id="263"/>
          </p14:sldIdLst>
        </p14:section>
        <p14:section name="Раздел без заголовка" id="{03C84474-EDDE-473A-91ED-4EEF31C1A8F8}">
          <p14:sldIdLst>
            <p14:sldId id="267"/>
            <p14:sldId id="265"/>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97" d="100"/>
          <a:sy n="97" d="100"/>
        </p:scale>
        <p:origin x="-330" y="-102"/>
      </p:cViewPr>
      <p:guideLst>
        <p:guide orient="horz" pos="2592"/>
        <p:guide pos="460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571518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6</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7</a:t>
            </a:fld>
            <a:endParaRPr lang="en-US"/>
          </a:p>
        </p:txBody>
      </p:sp>
    </p:spTree>
    <p:extLst>
      <p:ext uri="{BB962C8B-B14F-4D97-AF65-F5344CB8AC3E}">
        <p14:creationId xmlns=""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8</a:t>
            </a:fld>
            <a:endParaRPr lang="en-US"/>
          </a:p>
        </p:txBody>
      </p:sp>
    </p:spTree>
    <p:extLst>
      <p:ext uri="{BB962C8B-B14F-4D97-AF65-F5344CB8AC3E}">
        <p14:creationId xmlns="" xmlns:p14="http://schemas.microsoft.com/office/powerpoint/2010/main" val="3533364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9</a:t>
            </a:fld>
            <a:endParaRPr lang="en-US"/>
          </a:p>
        </p:txBody>
      </p:sp>
    </p:spTree>
    <p:extLst>
      <p:ext uri="{BB962C8B-B14F-4D97-AF65-F5344CB8AC3E}">
        <p14:creationId xmlns="" xmlns:p14="http://schemas.microsoft.com/office/powerpoint/2010/main" val="5452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00">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00">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152025">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767870" y="734378"/>
            <a:ext cx="6581061" cy="566976"/>
          </a:xfrm>
          <a:prstGeom prst="rect">
            <a:avLst/>
          </a:prstGeom>
          <a:noFill/>
          <a:ln/>
        </p:spPr>
        <p:txBody>
          <a:bodyPr wrap="none" lIns="0" tIns="0" rIns="0" bIns="0" rtlCol="0" anchor="t"/>
          <a:lstStyle/>
          <a:p>
            <a:pPr marL="0" indent="0" algn="ctr">
              <a:lnSpc>
                <a:spcPts val="4450"/>
              </a:lnSpc>
              <a:buNone/>
            </a:pPr>
            <a:r>
              <a:rPr lang="ru-RU" sz="3550" b="1" dirty="0">
                <a:solidFill>
                  <a:srgbClr val="FFFFFF"/>
                </a:solidFill>
                <a:latin typeface="Syne Extra Bold" pitchFamily="34" charset="0"/>
                <a:ea typeface="Syne Extra Bold" pitchFamily="34" charset="-122"/>
                <a:cs typeface="Syne Extra Bold" pitchFamily="34" charset="-120"/>
              </a:rPr>
              <a:t>П</a:t>
            </a:r>
            <a:r>
              <a:rPr lang="en-US" sz="3550" b="1" dirty="0" err="1" smtClean="0">
                <a:solidFill>
                  <a:srgbClr val="FFFFFF"/>
                </a:solidFill>
                <a:latin typeface="Syne Extra Bold" pitchFamily="34" charset="0"/>
                <a:ea typeface="Syne Extra Bold" pitchFamily="34" charset="-122"/>
                <a:cs typeface="Syne Extra Bold" pitchFamily="34" charset="-120"/>
              </a:rPr>
              <a:t>рогра</a:t>
            </a:r>
            <a:r>
              <a:rPr lang="ru-RU" sz="3550" b="1" dirty="0" err="1" smtClean="0">
                <a:solidFill>
                  <a:srgbClr val="FFFFFF"/>
                </a:solidFill>
                <a:latin typeface="Syne Extra Bold" pitchFamily="34" charset="0"/>
                <a:ea typeface="Syne Extra Bold" pitchFamily="34" charset="-122"/>
                <a:cs typeface="Syne Extra Bold" pitchFamily="34" charset="-120"/>
              </a:rPr>
              <a:t>мма</a:t>
            </a:r>
            <a:r>
              <a:rPr lang="ru-RU" sz="3550" b="1" dirty="0" smtClean="0">
                <a:solidFill>
                  <a:srgbClr val="FFFFFF"/>
                </a:solidFill>
                <a:latin typeface="Syne Extra Bold" pitchFamily="34" charset="0"/>
                <a:ea typeface="Syne Extra Bold" pitchFamily="34" charset="-122"/>
                <a:cs typeface="Syne Extra Bold" pitchFamily="34" charset="-120"/>
              </a:rPr>
              <a:t> кадрового резерва </a:t>
            </a:r>
            <a:r>
              <a:rPr lang="en-US" sz="3550" b="1" dirty="0" smtClean="0">
                <a:solidFill>
                  <a:srgbClr val="FFFFFF"/>
                </a:solidFill>
                <a:latin typeface="Syne Extra Bold" pitchFamily="34" charset="0"/>
                <a:ea typeface="Syne Extra Bold" pitchFamily="34" charset="-122"/>
                <a:cs typeface="Syne Extra Bold" pitchFamily="34" charset="-120"/>
              </a:rPr>
              <a:t> </a:t>
            </a:r>
            <a:endParaRPr lang="en-US" sz="3550" dirty="0"/>
          </a:p>
        </p:txBody>
      </p:sp>
      <p:sp>
        <p:nvSpPr>
          <p:cNvPr id="4" name="Text 1"/>
          <p:cNvSpPr/>
          <p:nvPr/>
        </p:nvSpPr>
        <p:spPr>
          <a:xfrm>
            <a:off x="6717030" y="1528167"/>
            <a:ext cx="6682740" cy="566976"/>
          </a:xfrm>
          <a:prstGeom prst="rect">
            <a:avLst/>
          </a:prstGeom>
          <a:noFill/>
          <a:ln/>
        </p:spPr>
        <p:txBody>
          <a:bodyPr wrap="none" lIns="0" tIns="0" rIns="0" bIns="0" rtlCol="0" anchor="t"/>
          <a:lstStyle/>
          <a:p>
            <a:pPr marL="0" indent="0" algn="ctr">
              <a:lnSpc>
                <a:spcPts val="4450"/>
              </a:lnSpc>
              <a:buNone/>
            </a:pPr>
            <a:r>
              <a:rPr lang="en-US" sz="3550" b="1" dirty="0">
                <a:solidFill>
                  <a:srgbClr val="FFFFFF"/>
                </a:solidFill>
                <a:latin typeface="Syne Extra Bold" pitchFamily="34" charset="0"/>
                <a:ea typeface="Syne Extra Bold" pitchFamily="34" charset="-122"/>
                <a:cs typeface="Syne Extra Bold" pitchFamily="34" charset="-120"/>
              </a:rPr>
              <a:t>"Начни карьеру в ВолгГМУ!"</a:t>
            </a:r>
            <a:endParaRPr lang="en-US" sz="3550" dirty="0"/>
          </a:p>
        </p:txBody>
      </p:sp>
      <p:sp>
        <p:nvSpPr>
          <p:cNvPr id="5" name="Shape 2"/>
          <p:cNvSpPr/>
          <p:nvPr/>
        </p:nvSpPr>
        <p:spPr>
          <a:xfrm>
            <a:off x="6280190" y="2435304"/>
            <a:ext cx="7556421" cy="1676519"/>
          </a:xfrm>
          <a:prstGeom prst="roundRect">
            <a:avLst>
              <a:gd name="adj" fmla="val 5682"/>
            </a:avLst>
          </a:prstGeom>
          <a:solidFill>
            <a:srgbClr val="1F7135"/>
          </a:solidFill>
          <a:ln w="7620">
            <a:solidFill>
              <a:srgbClr val="388A4E"/>
            </a:solidFill>
            <a:prstDash val="solid"/>
          </a:ln>
        </p:spPr>
      </p:sp>
      <p:sp>
        <p:nvSpPr>
          <p:cNvPr id="6" name="Text 3"/>
          <p:cNvSpPr/>
          <p:nvPr/>
        </p:nvSpPr>
        <p:spPr>
          <a:xfrm>
            <a:off x="6514624" y="2669738"/>
            <a:ext cx="7087553" cy="708660"/>
          </a:xfrm>
          <a:prstGeom prst="rect">
            <a:avLst/>
          </a:prstGeom>
          <a:noFill/>
          <a:ln/>
        </p:spPr>
        <p:txBody>
          <a:bodyPr wrap="square" lIns="0" tIns="0" rIns="0" bIns="0" rtlCol="0" anchor="t"/>
          <a:lstStyle/>
          <a:p>
            <a:pPr marL="0" indent="0" algn="l">
              <a:lnSpc>
                <a:spcPts val="2750"/>
              </a:lnSpc>
              <a:buNone/>
            </a:pPr>
            <a:r>
              <a:rPr lang="en-US" sz="2200" b="1" dirty="0">
                <a:solidFill>
                  <a:srgbClr val="FFFFFF"/>
                </a:solidFill>
                <a:latin typeface="Syne Extra Bold" pitchFamily="34" charset="0"/>
                <a:ea typeface="Syne Extra Bold" pitchFamily="34" charset="-122"/>
                <a:cs typeface="Syne Extra Bold" pitchFamily="34" charset="-120"/>
              </a:rPr>
              <a:t>Формируем кадровый резерв на ключевые должности </a:t>
            </a:r>
            <a:endParaRPr lang="en-US" sz="2200" dirty="0"/>
          </a:p>
        </p:txBody>
      </p:sp>
      <p:sp>
        <p:nvSpPr>
          <p:cNvPr id="7" name="Text 4"/>
          <p:cNvSpPr/>
          <p:nvPr/>
        </p:nvSpPr>
        <p:spPr>
          <a:xfrm>
            <a:off x="6514624" y="3514487"/>
            <a:ext cx="7087553" cy="362903"/>
          </a:xfrm>
          <a:prstGeom prst="rect">
            <a:avLst/>
          </a:prstGeom>
          <a:noFill/>
          <a:ln/>
        </p:spPr>
        <p:txBody>
          <a:bodyPr wrap="none" lIns="0" tIns="0" rIns="0" bIns="0" rtlCol="0" anchor="t"/>
          <a:lstStyle/>
          <a:p>
            <a:pPr marL="0" indent="0" algn="l">
              <a:lnSpc>
                <a:spcPts val="2850"/>
              </a:lnSpc>
              <a:buNone/>
            </a:pPr>
            <a:r>
              <a:rPr lang="en-US" sz="1750" dirty="0">
                <a:solidFill>
                  <a:srgbClr val="FFFFFF"/>
                </a:solidFill>
                <a:latin typeface="Syne" pitchFamily="34" charset="0"/>
                <a:ea typeface="Syne" pitchFamily="34" charset="-122"/>
                <a:cs typeface="Syne" pitchFamily="34" charset="-120"/>
              </a:rPr>
              <a:t>Преподаватели, медперсонал, научные сотрудники</a:t>
            </a:r>
            <a:endParaRPr lang="en-US" sz="1750" dirty="0"/>
          </a:p>
        </p:txBody>
      </p:sp>
      <p:sp>
        <p:nvSpPr>
          <p:cNvPr id="8" name="Shape 5"/>
          <p:cNvSpPr/>
          <p:nvPr/>
        </p:nvSpPr>
        <p:spPr>
          <a:xfrm>
            <a:off x="6280190" y="4338638"/>
            <a:ext cx="7556421" cy="2175510"/>
          </a:xfrm>
          <a:prstGeom prst="roundRect">
            <a:avLst>
              <a:gd name="adj" fmla="val 4379"/>
            </a:avLst>
          </a:prstGeom>
          <a:solidFill>
            <a:srgbClr val="1F7135"/>
          </a:solidFill>
          <a:ln w="7620">
            <a:solidFill>
              <a:srgbClr val="388A4E"/>
            </a:solidFill>
            <a:prstDash val="solid"/>
          </a:ln>
        </p:spPr>
      </p:sp>
      <p:sp>
        <p:nvSpPr>
          <p:cNvPr id="9" name="Text 6"/>
          <p:cNvSpPr/>
          <p:nvPr/>
        </p:nvSpPr>
        <p:spPr>
          <a:xfrm>
            <a:off x="6514624" y="4573072"/>
            <a:ext cx="7087553" cy="708660"/>
          </a:xfrm>
          <a:prstGeom prst="rect">
            <a:avLst/>
          </a:prstGeom>
          <a:noFill/>
          <a:ln/>
        </p:spPr>
        <p:txBody>
          <a:bodyPr wrap="square" lIns="0" tIns="0" rIns="0" bIns="0" rtlCol="0" anchor="t"/>
          <a:lstStyle/>
          <a:p>
            <a:pPr marL="0" indent="0" algn="l">
              <a:lnSpc>
                <a:spcPts val="2750"/>
              </a:lnSpc>
              <a:buNone/>
            </a:pPr>
            <a:r>
              <a:rPr lang="en-US" sz="2200" b="1" dirty="0">
                <a:solidFill>
                  <a:srgbClr val="FFFFFF"/>
                </a:solidFill>
                <a:latin typeface="Syne Extra Bold" pitchFamily="34" charset="0"/>
                <a:ea typeface="Syne Extra Bold" pitchFamily="34" charset="-122"/>
                <a:cs typeface="Syne Extra Bold" pitchFamily="34" charset="-120"/>
              </a:rPr>
              <a:t>Приглашаем в программу только лучших студентов </a:t>
            </a:r>
            <a:endParaRPr lang="en-US" sz="2200" dirty="0"/>
          </a:p>
        </p:txBody>
      </p:sp>
      <p:sp>
        <p:nvSpPr>
          <p:cNvPr id="10" name="Text 7"/>
          <p:cNvSpPr/>
          <p:nvPr/>
        </p:nvSpPr>
        <p:spPr>
          <a:xfrm>
            <a:off x="6514624" y="5417820"/>
            <a:ext cx="7087553" cy="362903"/>
          </a:xfrm>
          <a:prstGeom prst="rect">
            <a:avLst/>
          </a:prstGeom>
          <a:noFill/>
          <a:ln/>
        </p:spPr>
        <p:txBody>
          <a:bodyPr wrap="none" lIns="0" tIns="0" rIns="0" bIns="0" rtlCol="0" anchor="t"/>
          <a:lstStyle/>
          <a:p>
            <a:pPr marL="0" indent="0" algn="l">
              <a:lnSpc>
                <a:spcPts val="2850"/>
              </a:lnSpc>
              <a:buNone/>
            </a:pPr>
            <a:r>
              <a:rPr lang="en-US" sz="1750" dirty="0">
                <a:solidFill>
                  <a:srgbClr val="FFFFFF"/>
                </a:solidFill>
                <a:latin typeface="Syne" pitchFamily="34" charset="0"/>
                <a:ea typeface="Syne" pitchFamily="34" charset="-122"/>
                <a:cs typeface="Syne" pitchFamily="34" charset="-120"/>
              </a:rPr>
              <a:t>Наши обучающиеся - будущее ВолгГМУ! </a:t>
            </a:r>
            <a:endParaRPr lang="en-US" sz="1750" dirty="0"/>
          </a:p>
        </p:txBody>
      </p:sp>
      <p:sp>
        <p:nvSpPr>
          <p:cNvPr id="11" name="Text 8"/>
          <p:cNvSpPr/>
          <p:nvPr/>
        </p:nvSpPr>
        <p:spPr>
          <a:xfrm>
            <a:off x="6514624" y="5916811"/>
            <a:ext cx="7087553" cy="362903"/>
          </a:xfrm>
          <a:prstGeom prst="rect">
            <a:avLst/>
          </a:prstGeom>
          <a:noFill/>
          <a:ln/>
        </p:spPr>
        <p:txBody>
          <a:bodyPr wrap="none" lIns="0" tIns="0" rIns="0" bIns="0" rtlCol="0" anchor="t"/>
          <a:lstStyle/>
          <a:p>
            <a:pPr marL="0" indent="0" algn="l">
              <a:lnSpc>
                <a:spcPts val="2850"/>
              </a:lnSpc>
              <a:buNone/>
            </a:pP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315200" y="0"/>
            <a:ext cx="7315200" cy="8229600"/>
          </a:xfrm>
          <a:prstGeom prst="rect">
            <a:avLst/>
          </a:prstGeom>
        </p:spPr>
      </p:pic>
      <p:sp>
        <p:nvSpPr>
          <p:cNvPr id="3" name="Text 0"/>
          <p:cNvSpPr/>
          <p:nvPr/>
        </p:nvSpPr>
        <p:spPr>
          <a:xfrm>
            <a:off x="1195149" y="816054"/>
            <a:ext cx="4924901" cy="429220"/>
          </a:xfrm>
          <a:prstGeom prst="rect">
            <a:avLst/>
          </a:prstGeom>
          <a:noFill/>
          <a:ln/>
        </p:spPr>
        <p:txBody>
          <a:bodyPr wrap="none" lIns="0" tIns="0" rIns="0" bIns="0" rtlCol="0" anchor="t"/>
          <a:lstStyle/>
          <a:p>
            <a:pPr marL="0" indent="0" algn="ctr">
              <a:lnSpc>
                <a:spcPts val="3350"/>
              </a:lnSpc>
              <a:buNone/>
            </a:pPr>
            <a:r>
              <a:rPr lang="en-US" sz="2700" b="1" dirty="0">
                <a:solidFill>
                  <a:srgbClr val="F0F4F1"/>
                </a:solidFill>
                <a:latin typeface="Syne Extra Bold" pitchFamily="34" charset="0"/>
                <a:ea typeface="Syne Extra Bold" pitchFamily="34" charset="-122"/>
                <a:cs typeface="Syne Extra Bold" pitchFamily="34" charset="-120"/>
              </a:rPr>
              <a:t>Цели и задачи программы</a:t>
            </a:r>
            <a:endParaRPr lang="en-US" sz="2700" dirty="0"/>
          </a:p>
        </p:txBody>
      </p:sp>
      <p:sp>
        <p:nvSpPr>
          <p:cNvPr id="4" name="Shape 1"/>
          <p:cNvSpPr/>
          <p:nvPr/>
        </p:nvSpPr>
        <p:spPr>
          <a:xfrm>
            <a:off x="600789" y="1438394"/>
            <a:ext cx="6113621" cy="1272302"/>
          </a:xfrm>
          <a:prstGeom prst="roundRect">
            <a:avLst>
              <a:gd name="adj" fmla="val 5667"/>
            </a:avLst>
          </a:prstGeom>
          <a:solidFill>
            <a:srgbClr val="067909"/>
          </a:solidFill>
          <a:ln w="7620">
            <a:solidFill>
              <a:srgbClr val="1F9222"/>
            </a:solidFill>
            <a:prstDash val="solid"/>
          </a:ln>
        </p:spPr>
      </p:sp>
      <p:sp>
        <p:nvSpPr>
          <p:cNvPr id="5" name="Text 2"/>
          <p:cNvSpPr/>
          <p:nvPr/>
        </p:nvSpPr>
        <p:spPr>
          <a:xfrm>
            <a:off x="779978" y="1617583"/>
            <a:ext cx="5755243" cy="536258"/>
          </a:xfrm>
          <a:prstGeom prst="rect">
            <a:avLst/>
          </a:prstGeom>
          <a:noFill/>
          <a:ln/>
        </p:spPr>
        <p:txBody>
          <a:bodyPr wrap="square" lIns="0" tIns="0" rIns="0" bIns="0" rtlCol="0" anchor="t"/>
          <a:lstStyle/>
          <a:p>
            <a:pPr marL="0" indent="0" algn="l">
              <a:lnSpc>
                <a:spcPts val="2100"/>
              </a:lnSpc>
              <a:buNone/>
            </a:pPr>
            <a:r>
              <a:rPr lang="en-US" sz="1650" b="1" dirty="0">
                <a:solidFill>
                  <a:srgbClr val="FFFFFF"/>
                </a:solidFill>
                <a:latin typeface="Syne Extra Bold" pitchFamily="34" charset="0"/>
                <a:ea typeface="Syne Extra Bold" pitchFamily="34" charset="-122"/>
                <a:cs typeface="Syne Extra Bold" pitchFamily="34" charset="-120"/>
              </a:rPr>
              <a:t>Обеспечить университет квалифицированным кадровым составом</a:t>
            </a:r>
            <a:endParaRPr lang="en-US" sz="1650" dirty="0"/>
          </a:p>
        </p:txBody>
      </p:sp>
      <p:sp>
        <p:nvSpPr>
          <p:cNvPr id="6" name="Text 3"/>
          <p:cNvSpPr/>
          <p:nvPr/>
        </p:nvSpPr>
        <p:spPr>
          <a:xfrm>
            <a:off x="779978" y="2256830"/>
            <a:ext cx="5755243" cy="274677"/>
          </a:xfrm>
          <a:prstGeom prst="rect">
            <a:avLst/>
          </a:prstGeom>
          <a:noFill/>
          <a:ln/>
        </p:spPr>
        <p:txBody>
          <a:bodyPr wrap="none" lIns="0" tIns="0" rIns="0" bIns="0" rtlCol="0" anchor="t"/>
          <a:lstStyle/>
          <a:p>
            <a:pPr marL="0" indent="0" algn="l">
              <a:lnSpc>
                <a:spcPts val="2150"/>
              </a:lnSpc>
              <a:buNone/>
            </a:pPr>
            <a:r>
              <a:rPr lang="en-US" sz="1350" dirty="0">
                <a:solidFill>
                  <a:srgbClr val="FFFFFF"/>
                </a:solidFill>
                <a:latin typeface="Syne" pitchFamily="34" charset="0"/>
                <a:ea typeface="Syne" pitchFamily="34" charset="-122"/>
                <a:cs typeface="Syne" pitchFamily="34" charset="-120"/>
              </a:rPr>
              <a:t>Активная борьба с кадровым дефицитом</a:t>
            </a:r>
            <a:endParaRPr lang="en-US" sz="1350" dirty="0"/>
          </a:p>
        </p:txBody>
      </p:sp>
      <p:sp>
        <p:nvSpPr>
          <p:cNvPr id="7" name="Shape 4"/>
          <p:cNvSpPr/>
          <p:nvPr/>
        </p:nvSpPr>
        <p:spPr>
          <a:xfrm>
            <a:off x="600789" y="2882265"/>
            <a:ext cx="6113621" cy="1004173"/>
          </a:xfrm>
          <a:prstGeom prst="roundRect">
            <a:avLst>
              <a:gd name="adj" fmla="val 7180"/>
            </a:avLst>
          </a:prstGeom>
          <a:solidFill>
            <a:srgbClr val="067909"/>
          </a:solidFill>
          <a:ln w="7620">
            <a:solidFill>
              <a:srgbClr val="1F9222"/>
            </a:solidFill>
            <a:prstDash val="solid"/>
          </a:ln>
        </p:spPr>
      </p:sp>
      <p:sp>
        <p:nvSpPr>
          <p:cNvPr id="8" name="Text 5"/>
          <p:cNvSpPr/>
          <p:nvPr/>
        </p:nvSpPr>
        <p:spPr>
          <a:xfrm>
            <a:off x="779978" y="3061454"/>
            <a:ext cx="4453890" cy="268129"/>
          </a:xfrm>
          <a:prstGeom prst="rect">
            <a:avLst/>
          </a:prstGeom>
          <a:noFill/>
          <a:ln/>
        </p:spPr>
        <p:txBody>
          <a:bodyPr wrap="none" lIns="0" tIns="0" rIns="0" bIns="0" rtlCol="0" anchor="t"/>
          <a:lstStyle/>
          <a:p>
            <a:pPr marL="0" indent="0" algn="l">
              <a:lnSpc>
                <a:spcPts val="2100"/>
              </a:lnSpc>
              <a:buNone/>
            </a:pPr>
            <a:r>
              <a:rPr lang="en-US" sz="1650" b="1" dirty="0">
                <a:solidFill>
                  <a:srgbClr val="FFFFFF"/>
                </a:solidFill>
                <a:latin typeface="Syne Extra Bold" pitchFamily="34" charset="0"/>
                <a:ea typeface="Syne Extra Bold" pitchFamily="34" charset="-122"/>
                <a:cs typeface="Syne Extra Bold" pitchFamily="34" charset="-120"/>
              </a:rPr>
              <a:t>Поддержка талантливых выпускников</a:t>
            </a:r>
            <a:endParaRPr lang="en-US" sz="1650" dirty="0"/>
          </a:p>
        </p:txBody>
      </p:sp>
      <p:sp>
        <p:nvSpPr>
          <p:cNvPr id="9" name="Text 6"/>
          <p:cNvSpPr/>
          <p:nvPr/>
        </p:nvSpPr>
        <p:spPr>
          <a:xfrm>
            <a:off x="779978" y="3432572"/>
            <a:ext cx="5755243" cy="274677"/>
          </a:xfrm>
          <a:prstGeom prst="rect">
            <a:avLst/>
          </a:prstGeom>
          <a:noFill/>
          <a:ln/>
        </p:spPr>
        <p:txBody>
          <a:bodyPr wrap="none" lIns="0" tIns="0" rIns="0" bIns="0" rtlCol="0" anchor="t"/>
          <a:lstStyle/>
          <a:p>
            <a:pPr marL="0" indent="0" algn="l">
              <a:lnSpc>
                <a:spcPts val="2150"/>
              </a:lnSpc>
              <a:buNone/>
            </a:pPr>
            <a:r>
              <a:rPr lang="en-US" sz="1350" dirty="0">
                <a:solidFill>
                  <a:srgbClr val="FFFFFF"/>
                </a:solidFill>
                <a:latin typeface="Syne" pitchFamily="34" charset="0"/>
                <a:ea typeface="Syne" pitchFamily="34" charset="-122"/>
                <a:cs typeface="Syne" pitchFamily="34" charset="-120"/>
              </a:rPr>
              <a:t>Отбор и развитие перспективных обучающихся</a:t>
            </a:r>
            <a:endParaRPr lang="en-US" sz="1350" dirty="0"/>
          </a:p>
        </p:txBody>
      </p:sp>
      <p:sp>
        <p:nvSpPr>
          <p:cNvPr id="10" name="Shape 7"/>
          <p:cNvSpPr/>
          <p:nvPr/>
        </p:nvSpPr>
        <p:spPr>
          <a:xfrm>
            <a:off x="600789" y="4058007"/>
            <a:ext cx="6113621" cy="1004173"/>
          </a:xfrm>
          <a:prstGeom prst="roundRect">
            <a:avLst>
              <a:gd name="adj" fmla="val 7180"/>
            </a:avLst>
          </a:prstGeom>
          <a:solidFill>
            <a:srgbClr val="067909"/>
          </a:solidFill>
          <a:ln w="7620">
            <a:solidFill>
              <a:srgbClr val="1F9222"/>
            </a:solidFill>
            <a:prstDash val="solid"/>
          </a:ln>
        </p:spPr>
      </p:sp>
      <p:sp>
        <p:nvSpPr>
          <p:cNvPr id="11" name="Text 8"/>
          <p:cNvSpPr/>
          <p:nvPr/>
        </p:nvSpPr>
        <p:spPr>
          <a:xfrm>
            <a:off x="779978" y="4237196"/>
            <a:ext cx="3714750" cy="268129"/>
          </a:xfrm>
          <a:prstGeom prst="rect">
            <a:avLst/>
          </a:prstGeom>
          <a:noFill/>
          <a:ln/>
        </p:spPr>
        <p:txBody>
          <a:bodyPr wrap="none" lIns="0" tIns="0" rIns="0" bIns="0" rtlCol="0" anchor="t"/>
          <a:lstStyle/>
          <a:p>
            <a:pPr marL="0" indent="0" algn="l">
              <a:lnSpc>
                <a:spcPts val="2100"/>
              </a:lnSpc>
              <a:buNone/>
            </a:pPr>
            <a:r>
              <a:rPr lang="en-US" sz="1650" b="1" dirty="0">
                <a:solidFill>
                  <a:srgbClr val="FFFFFF"/>
                </a:solidFill>
                <a:latin typeface="Syne Extra Bold" pitchFamily="34" charset="0"/>
                <a:ea typeface="Syne Extra Bold" pitchFamily="34" charset="-122"/>
                <a:cs typeface="Syne Extra Bold" pitchFamily="34" charset="-120"/>
              </a:rPr>
              <a:t>Заключение целевых договоров</a:t>
            </a:r>
            <a:endParaRPr lang="en-US" sz="1650" dirty="0"/>
          </a:p>
        </p:txBody>
      </p:sp>
      <p:sp>
        <p:nvSpPr>
          <p:cNvPr id="12" name="Text 9"/>
          <p:cNvSpPr/>
          <p:nvPr/>
        </p:nvSpPr>
        <p:spPr>
          <a:xfrm>
            <a:off x="779978" y="4608314"/>
            <a:ext cx="5755243" cy="274677"/>
          </a:xfrm>
          <a:prstGeom prst="rect">
            <a:avLst/>
          </a:prstGeom>
          <a:noFill/>
          <a:ln/>
        </p:spPr>
        <p:txBody>
          <a:bodyPr wrap="none" lIns="0" tIns="0" rIns="0" bIns="0" rtlCol="0" anchor="t"/>
          <a:lstStyle/>
          <a:p>
            <a:pPr marL="0" indent="0" algn="l">
              <a:lnSpc>
                <a:spcPts val="2150"/>
              </a:lnSpc>
              <a:buNone/>
            </a:pPr>
            <a:r>
              <a:rPr lang="en-US" sz="1350" dirty="0">
                <a:solidFill>
                  <a:srgbClr val="FFFFFF"/>
                </a:solidFill>
                <a:latin typeface="Syne" pitchFamily="34" charset="0"/>
                <a:ea typeface="Syne" pitchFamily="34" charset="-122"/>
                <a:cs typeface="Syne" pitchFamily="34" charset="-120"/>
              </a:rPr>
              <a:t>Формирование стабильного, устойчивого кадрового состава </a:t>
            </a:r>
            <a:endParaRPr lang="en-US" sz="1350" dirty="0"/>
          </a:p>
        </p:txBody>
      </p:sp>
      <p:sp>
        <p:nvSpPr>
          <p:cNvPr id="13" name="Shape 10"/>
          <p:cNvSpPr/>
          <p:nvPr/>
        </p:nvSpPr>
        <p:spPr>
          <a:xfrm>
            <a:off x="600789" y="5233749"/>
            <a:ext cx="6113621" cy="1546979"/>
          </a:xfrm>
          <a:prstGeom prst="roundRect">
            <a:avLst>
              <a:gd name="adj" fmla="val 4661"/>
            </a:avLst>
          </a:prstGeom>
          <a:solidFill>
            <a:srgbClr val="067909"/>
          </a:solidFill>
          <a:ln w="7620">
            <a:solidFill>
              <a:srgbClr val="1F9222"/>
            </a:solidFill>
            <a:prstDash val="solid"/>
          </a:ln>
        </p:spPr>
      </p:sp>
      <p:sp>
        <p:nvSpPr>
          <p:cNvPr id="14" name="Text 11"/>
          <p:cNvSpPr/>
          <p:nvPr/>
        </p:nvSpPr>
        <p:spPr>
          <a:xfrm>
            <a:off x="779978" y="5412938"/>
            <a:ext cx="5755243" cy="536258"/>
          </a:xfrm>
          <a:prstGeom prst="rect">
            <a:avLst/>
          </a:prstGeom>
          <a:noFill/>
          <a:ln/>
        </p:spPr>
        <p:txBody>
          <a:bodyPr wrap="square" lIns="0" tIns="0" rIns="0" bIns="0" rtlCol="0" anchor="t"/>
          <a:lstStyle/>
          <a:p>
            <a:pPr marL="0" indent="0" algn="l">
              <a:lnSpc>
                <a:spcPts val="2100"/>
              </a:lnSpc>
              <a:buNone/>
            </a:pPr>
            <a:r>
              <a:rPr lang="en-US" sz="1650" b="1" dirty="0">
                <a:solidFill>
                  <a:srgbClr val="FFFFFF"/>
                </a:solidFill>
                <a:latin typeface="Syne Extra Bold" pitchFamily="34" charset="0"/>
                <a:ea typeface="Syne Extra Bold" pitchFamily="34" charset="-122"/>
                <a:cs typeface="Syne Extra Bold" pitchFamily="34" charset="-120"/>
              </a:rPr>
              <a:t>Достижение мониторируемых показателей кадрового обеспечения</a:t>
            </a:r>
            <a:endParaRPr lang="en-US" sz="1650" dirty="0"/>
          </a:p>
        </p:txBody>
      </p:sp>
      <p:sp>
        <p:nvSpPr>
          <p:cNvPr id="15" name="Text 12"/>
          <p:cNvSpPr/>
          <p:nvPr/>
        </p:nvSpPr>
        <p:spPr>
          <a:xfrm>
            <a:off x="779978" y="6052185"/>
            <a:ext cx="5755243" cy="549354"/>
          </a:xfrm>
          <a:prstGeom prst="rect">
            <a:avLst/>
          </a:prstGeom>
          <a:noFill/>
          <a:ln/>
        </p:spPr>
        <p:txBody>
          <a:bodyPr wrap="square" lIns="0" tIns="0" rIns="0" bIns="0" rtlCol="0" anchor="t"/>
          <a:lstStyle/>
          <a:p>
            <a:pPr marL="0" indent="0" algn="l">
              <a:lnSpc>
                <a:spcPts val="2150"/>
              </a:lnSpc>
              <a:buNone/>
            </a:pPr>
            <a:r>
              <a:rPr lang="en-US" sz="1350" dirty="0">
                <a:solidFill>
                  <a:srgbClr val="FFFFFF"/>
                </a:solidFill>
                <a:latin typeface="Syne" pitchFamily="34" charset="0"/>
                <a:ea typeface="Syne" pitchFamily="34" charset="-122"/>
                <a:cs typeface="Syne" pitchFamily="34" charset="-120"/>
              </a:rPr>
              <a:t>Соблюдение требований Министерства здравоохранения и Министерства образования РФ </a:t>
            </a:r>
            <a:endParaRPr lang="en-US" sz="1350" dirty="0"/>
          </a:p>
        </p:txBody>
      </p:sp>
      <p:sp>
        <p:nvSpPr>
          <p:cNvPr id="16" name="Text 13"/>
          <p:cNvSpPr/>
          <p:nvPr/>
        </p:nvSpPr>
        <p:spPr>
          <a:xfrm>
            <a:off x="600789" y="6973848"/>
            <a:ext cx="6113621" cy="439579"/>
          </a:xfrm>
          <a:prstGeom prst="rect">
            <a:avLst/>
          </a:prstGeom>
          <a:noFill/>
          <a:ln/>
        </p:spPr>
        <p:txBody>
          <a:bodyPr wrap="square" lIns="0" tIns="0" rIns="0" bIns="0" rtlCol="0" anchor="t"/>
          <a:lstStyle/>
          <a:p>
            <a:pPr marL="342900" indent="-342900" algn="l">
              <a:lnSpc>
                <a:spcPts val="2150"/>
              </a:lnSpc>
              <a:buSzPct val="100000"/>
              <a:buChar char="•"/>
            </a:pPr>
            <a:r>
              <a:rPr lang="en-US" sz="1350" dirty="0">
                <a:solidFill>
                  <a:srgbClr val="D7E5D8"/>
                </a:solidFill>
                <a:latin typeface="Syne" pitchFamily="34" charset="0"/>
                <a:ea typeface="Syne" pitchFamily="34" charset="-122"/>
                <a:cs typeface="Syne" pitchFamily="34" charset="-120"/>
              </a:rPr>
              <a:t>на фото Переходнова Татьяна целевой ординатор ВолгГМУ по специальности " психиатрия" , ассистент кафедры психиатрии, наркологии и психотерапии ВолгГМУ</a:t>
            </a:r>
            <a:endParaRPr lang="en-US" sz="13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486400" y="0"/>
            <a:ext cx="9144000" cy="8229600"/>
          </a:xfrm>
          <a:prstGeom prst="rect">
            <a:avLst/>
          </a:prstGeom>
        </p:spPr>
      </p:pic>
      <p:sp>
        <p:nvSpPr>
          <p:cNvPr id="3" name="Text 0"/>
          <p:cNvSpPr/>
          <p:nvPr/>
        </p:nvSpPr>
        <p:spPr>
          <a:xfrm>
            <a:off x="793790" y="790218"/>
            <a:ext cx="3898821" cy="1275874"/>
          </a:xfrm>
          <a:prstGeom prst="rect">
            <a:avLst/>
          </a:prstGeom>
          <a:noFill/>
          <a:ln/>
        </p:spPr>
        <p:txBody>
          <a:bodyPr wrap="square" lIns="0" tIns="0" rIns="0" bIns="0" rtlCol="0" anchor="t"/>
          <a:lstStyle/>
          <a:p>
            <a:pPr marL="0" indent="0" algn="l">
              <a:lnSpc>
                <a:spcPts val="3300"/>
              </a:lnSpc>
              <a:buNone/>
            </a:pPr>
            <a:r>
              <a:rPr lang="en-US" sz="2650" b="1" dirty="0">
                <a:solidFill>
                  <a:srgbClr val="00B050"/>
                </a:solidFill>
                <a:latin typeface="Syne Extra Bold" pitchFamily="34" charset="0"/>
                <a:ea typeface="Syne Extra Bold" pitchFamily="34" charset="-122"/>
                <a:cs typeface="Syne Extra Bold" pitchFamily="34" charset="-120"/>
              </a:rPr>
              <a:t>Результаты 2021 - 2025 (договоры на целевое обучение</a:t>
            </a:r>
            <a:r>
              <a:rPr lang="en-US" sz="2650" b="1" dirty="0" smtClean="0">
                <a:solidFill>
                  <a:srgbClr val="00B050"/>
                </a:solidFill>
                <a:latin typeface="Syne Extra Bold" pitchFamily="34" charset="0"/>
                <a:ea typeface="Syne Extra Bold" pitchFamily="34" charset="-122"/>
                <a:cs typeface="Syne Extra Bold" pitchFamily="34" charset="-120"/>
              </a:rPr>
              <a:t>)</a:t>
            </a:r>
            <a:endParaRPr lang="en-US" sz="2650" dirty="0">
              <a:solidFill>
                <a:srgbClr val="00B050"/>
              </a:solidFill>
            </a:endParaRPr>
          </a:p>
        </p:txBody>
      </p:sp>
      <p:sp>
        <p:nvSpPr>
          <p:cNvPr id="4" name="Shape 1"/>
          <p:cNvSpPr/>
          <p:nvPr/>
        </p:nvSpPr>
        <p:spPr>
          <a:xfrm>
            <a:off x="793790" y="2321243"/>
            <a:ext cx="3898821" cy="3992166"/>
          </a:xfrm>
          <a:prstGeom prst="roundRect">
            <a:avLst>
              <a:gd name="adj" fmla="val 2443"/>
            </a:avLst>
          </a:prstGeom>
          <a:noFill/>
          <a:ln w="7620">
            <a:solidFill>
              <a:srgbClr val="FFFFFF">
                <a:alpha val="24000"/>
              </a:srgbClr>
            </a:solidFill>
            <a:prstDash val="solid"/>
          </a:ln>
        </p:spPr>
      </p:sp>
      <p:sp>
        <p:nvSpPr>
          <p:cNvPr id="5" name="Shape 2"/>
          <p:cNvSpPr/>
          <p:nvPr/>
        </p:nvSpPr>
        <p:spPr>
          <a:xfrm>
            <a:off x="801410" y="2328863"/>
            <a:ext cx="3883581" cy="740926"/>
          </a:xfrm>
          <a:prstGeom prst="rect">
            <a:avLst/>
          </a:prstGeom>
          <a:solidFill>
            <a:srgbClr val="FFFFFF">
              <a:alpha val="4000"/>
            </a:srgbClr>
          </a:solidFill>
          <a:ln/>
        </p:spPr>
      </p:sp>
      <p:sp>
        <p:nvSpPr>
          <p:cNvPr id="6" name="Text 3"/>
          <p:cNvSpPr/>
          <p:nvPr/>
        </p:nvSpPr>
        <p:spPr>
          <a:xfrm>
            <a:off x="1028224" y="2472571"/>
            <a:ext cx="1484352" cy="362903"/>
          </a:xfrm>
          <a:prstGeom prst="rect">
            <a:avLst/>
          </a:prstGeom>
          <a:noFill/>
          <a:ln/>
        </p:spPr>
        <p:txBody>
          <a:bodyPr wrap="none" lIns="0" tIns="0" rIns="0" bIns="0" rtlCol="0" anchor="t"/>
          <a:lstStyle/>
          <a:p>
            <a:pPr marL="0" indent="0" algn="l">
              <a:lnSpc>
                <a:spcPts val="2850"/>
              </a:lnSpc>
              <a:buNone/>
            </a:pPr>
            <a:r>
              <a:rPr lang="en-US" sz="1750" dirty="0">
                <a:solidFill>
                  <a:srgbClr val="D7E5D8"/>
                </a:solidFill>
                <a:latin typeface="Syne" pitchFamily="34" charset="0"/>
                <a:ea typeface="Syne" pitchFamily="34" charset="-122"/>
                <a:cs typeface="Syne" pitchFamily="34" charset="-120"/>
              </a:rPr>
              <a:t>ординатура</a:t>
            </a:r>
            <a:endParaRPr lang="en-US" sz="1750" dirty="0"/>
          </a:p>
        </p:txBody>
      </p:sp>
      <p:sp>
        <p:nvSpPr>
          <p:cNvPr id="7" name="Text 4"/>
          <p:cNvSpPr/>
          <p:nvPr/>
        </p:nvSpPr>
        <p:spPr>
          <a:xfrm>
            <a:off x="2973824" y="2472571"/>
            <a:ext cx="1484352" cy="453509"/>
          </a:xfrm>
          <a:prstGeom prst="rect">
            <a:avLst/>
          </a:prstGeom>
          <a:noFill/>
          <a:ln/>
        </p:spPr>
        <p:txBody>
          <a:bodyPr wrap="none" lIns="0" tIns="0" rIns="0" bIns="0" rtlCol="0" anchor="t"/>
          <a:lstStyle/>
          <a:p>
            <a:pPr marL="0" indent="0" algn="l">
              <a:lnSpc>
                <a:spcPts val="3550"/>
              </a:lnSpc>
              <a:buNone/>
            </a:pPr>
            <a:r>
              <a:rPr lang="en-US" sz="2200" b="1" dirty="0" smtClean="0">
                <a:solidFill>
                  <a:srgbClr val="00B050"/>
                </a:solidFill>
                <a:latin typeface="Syne" pitchFamily="34" charset="0"/>
                <a:ea typeface="Syne" pitchFamily="34" charset="-122"/>
                <a:cs typeface="Syne" pitchFamily="34" charset="-120"/>
              </a:rPr>
              <a:t>10</a:t>
            </a:r>
            <a:r>
              <a:rPr lang="ru-RU" sz="2200" b="1" dirty="0" smtClean="0">
                <a:solidFill>
                  <a:srgbClr val="00B050"/>
                </a:solidFill>
                <a:latin typeface="Syne" pitchFamily="34" charset="0"/>
                <a:ea typeface="Syne" pitchFamily="34" charset="-122"/>
                <a:cs typeface="Syne" pitchFamily="34" charset="-120"/>
              </a:rPr>
              <a:t>3</a:t>
            </a:r>
            <a:endParaRPr lang="en-US" sz="2200" dirty="0">
              <a:solidFill>
                <a:srgbClr val="00B050"/>
              </a:solidFill>
            </a:endParaRPr>
          </a:p>
        </p:txBody>
      </p:sp>
      <p:sp>
        <p:nvSpPr>
          <p:cNvPr id="8" name="Shape 5"/>
          <p:cNvSpPr/>
          <p:nvPr/>
        </p:nvSpPr>
        <p:spPr>
          <a:xfrm>
            <a:off x="801410" y="3069788"/>
            <a:ext cx="3883581" cy="740926"/>
          </a:xfrm>
          <a:prstGeom prst="rect">
            <a:avLst/>
          </a:prstGeom>
          <a:solidFill>
            <a:srgbClr val="000000">
              <a:alpha val="4000"/>
            </a:srgbClr>
          </a:solidFill>
          <a:ln/>
        </p:spPr>
      </p:sp>
      <p:sp>
        <p:nvSpPr>
          <p:cNvPr id="9" name="Text 6"/>
          <p:cNvSpPr/>
          <p:nvPr/>
        </p:nvSpPr>
        <p:spPr>
          <a:xfrm>
            <a:off x="1028224" y="3213497"/>
            <a:ext cx="1484352" cy="362903"/>
          </a:xfrm>
          <a:prstGeom prst="rect">
            <a:avLst/>
          </a:prstGeom>
          <a:noFill/>
          <a:ln/>
        </p:spPr>
        <p:txBody>
          <a:bodyPr wrap="none" lIns="0" tIns="0" rIns="0" bIns="0" rtlCol="0" anchor="t"/>
          <a:lstStyle/>
          <a:p>
            <a:pPr marL="0" indent="0" algn="l">
              <a:lnSpc>
                <a:spcPts val="2850"/>
              </a:lnSpc>
              <a:buNone/>
            </a:pPr>
            <a:r>
              <a:rPr lang="en-US" sz="1750" dirty="0">
                <a:solidFill>
                  <a:srgbClr val="D7E5D8"/>
                </a:solidFill>
                <a:latin typeface="Syne" pitchFamily="34" charset="0"/>
                <a:ea typeface="Syne" pitchFamily="34" charset="-122"/>
                <a:cs typeface="Syne" pitchFamily="34" charset="-120"/>
              </a:rPr>
              <a:t>аспирантура</a:t>
            </a:r>
            <a:endParaRPr lang="en-US" sz="1750" dirty="0"/>
          </a:p>
        </p:txBody>
      </p:sp>
      <p:sp>
        <p:nvSpPr>
          <p:cNvPr id="10" name="Text 7"/>
          <p:cNvSpPr/>
          <p:nvPr/>
        </p:nvSpPr>
        <p:spPr>
          <a:xfrm>
            <a:off x="2973824" y="3213497"/>
            <a:ext cx="1484352" cy="453509"/>
          </a:xfrm>
          <a:prstGeom prst="rect">
            <a:avLst/>
          </a:prstGeom>
          <a:noFill/>
          <a:ln/>
        </p:spPr>
        <p:txBody>
          <a:bodyPr wrap="none" lIns="0" tIns="0" rIns="0" bIns="0" rtlCol="0" anchor="t"/>
          <a:lstStyle/>
          <a:p>
            <a:pPr marL="0" indent="0" algn="l">
              <a:lnSpc>
                <a:spcPts val="3550"/>
              </a:lnSpc>
              <a:buNone/>
            </a:pPr>
            <a:r>
              <a:rPr lang="en-US" sz="2200" b="1" dirty="0">
                <a:solidFill>
                  <a:srgbClr val="00B050"/>
                </a:solidFill>
                <a:latin typeface="Syne" pitchFamily="34" charset="0"/>
                <a:ea typeface="Syne" pitchFamily="34" charset="-122"/>
                <a:cs typeface="Syne" pitchFamily="34" charset="-120"/>
              </a:rPr>
              <a:t>28</a:t>
            </a:r>
            <a:endParaRPr lang="en-US" sz="2200" dirty="0">
              <a:solidFill>
                <a:srgbClr val="00B050"/>
              </a:solidFill>
            </a:endParaRPr>
          </a:p>
        </p:txBody>
      </p:sp>
      <p:sp>
        <p:nvSpPr>
          <p:cNvPr id="11" name="Shape 8"/>
          <p:cNvSpPr/>
          <p:nvPr/>
        </p:nvSpPr>
        <p:spPr>
          <a:xfrm>
            <a:off x="809030" y="3810714"/>
            <a:ext cx="3883581" cy="1013222"/>
          </a:xfrm>
          <a:prstGeom prst="rect">
            <a:avLst/>
          </a:prstGeom>
          <a:solidFill>
            <a:srgbClr val="FFFFFF">
              <a:alpha val="4000"/>
            </a:srgbClr>
          </a:solidFill>
          <a:ln/>
        </p:spPr>
      </p:sp>
      <p:sp>
        <p:nvSpPr>
          <p:cNvPr id="12" name="Text 9"/>
          <p:cNvSpPr/>
          <p:nvPr/>
        </p:nvSpPr>
        <p:spPr>
          <a:xfrm>
            <a:off x="1028224" y="3954423"/>
            <a:ext cx="1484352" cy="725805"/>
          </a:xfrm>
          <a:prstGeom prst="rect">
            <a:avLst/>
          </a:prstGeom>
          <a:noFill/>
          <a:ln/>
        </p:spPr>
        <p:txBody>
          <a:bodyPr wrap="square" lIns="0" tIns="0" rIns="0" bIns="0" rtlCol="0" anchor="t"/>
          <a:lstStyle/>
          <a:p>
            <a:pPr marL="0" indent="0" algn="l">
              <a:lnSpc>
                <a:spcPts val="2850"/>
              </a:lnSpc>
              <a:buNone/>
            </a:pPr>
            <a:r>
              <a:rPr lang="en-US" sz="1750" dirty="0">
                <a:solidFill>
                  <a:srgbClr val="D7E5D8"/>
                </a:solidFill>
                <a:latin typeface="Syne" pitchFamily="34" charset="0"/>
                <a:ea typeface="Syne" pitchFamily="34" charset="-122"/>
                <a:cs typeface="Syne" pitchFamily="34" charset="-120"/>
              </a:rPr>
              <a:t>магистратура</a:t>
            </a:r>
            <a:endParaRPr lang="en-US" sz="1750" dirty="0"/>
          </a:p>
        </p:txBody>
      </p:sp>
      <p:sp>
        <p:nvSpPr>
          <p:cNvPr id="13" name="Text 10"/>
          <p:cNvSpPr/>
          <p:nvPr/>
        </p:nvSpPr>
        <p:spPr>
          <a:xfrm>
            <a:off x="2973824" y="3954423"/>
            <a:ext cx="1484352" cy="453509"/>
          </a:xfrm>
          <a:prstGeom prst="rect">
            <a:avLst/>
          </a:prstGeom>
          <a:noFill/>
          <a:ln/>
        </p:spPr>
        <p:txBody>
          <a:bodyPr wrap="none" lIns="0" tIns="0" rIns="0" bIns="0" rtlCol="0" anchor="t"/>
          <a:lstStyle/>
          <a:p>
            <a:pPr marL="0" indent="0" algn="l">
              <a:lnSpc>
                <a:spcPts val="3550"/>
              </a:lnSpc>
              <a:buNone/>
            </a:pPr>
            <a:r>
              <a:rPr lang="en-US" sz="2200" b="1" dirty="0">
                <a:solidFill>
                  <a:srgbClr val="00B050"/>
                </a:solidFill>
                <a:latin typeface="Syne" pitchFamily="34" charset="0"/>
                <a:ea typeface="Syne" pitchFamily="34" charset="-122"/>
                <a:cs typeface="Syne" pitchFamily="34" charset="-120"/>
              </a:rPr>
              <a:t>1</a:t>
            </a:r>
            <a:endParaRPr lang="en-US" sz="2200" dirty="0">
              <a:solidFill>
                <a:srgbClr val="00B050"/>
              </a:solidFill>
            </a:endParaRPr>
          </a:p>
        </p:txBody>
      </p:sp>
      <p:sp>
        <p:nvSpPr>
          <p:cNvPr id="14" name="Shape 11"/>
          <p:cNvSpPr/>
          <p:nvPr/>
        </p:nvSpPr>
        <p:spPr>
          <a:xfrm>
            <a:off x="934974" y="4895791"/>
            <a:ext cx="3883581" cy="740926"/>
          </a:xfrm>
          <a:prstGeom prst="rect">
            <a:avLst/>
          </a:prstGeom>
          <a:solidFill>
            <a:srgbClr val="000000">
              <a:alpha val="4000"/>
            </a:srgbClr>
          </a:solidFill>
          <a:ln/>
        </p:spPr>
      </p:sp>
      <p:sp>
        <p:nvSpPr>
          <p:cNvPr id="15" name="Text 12"/>
          <p:cNvSpPr/>
          <p:nvPr/>
        </p:nvSpPr>
        <p:spPr>
          <a:xfrm>
            <a:off x="1028224" y="4967645"/>
            <a:ext cx="1484352" cy="362903"/>
          </a:xfrm>
          <a:prstGeom prst="rect">
            <a:avLst/>
          </a:prstGeom>
          <a:noFill/>
          <a:ln/>
        </p:spPr>
        <p:txBody>
          <a:bodyPr wrap="none" lIns="0" tIns="0" rIns="0" bIns="0" rtlCol="0" anchor="t"/>
          <a:lstStyle/>
          <a:p>
            <a:pPr marL="0" indent="0" algn="l">
              <a:lnSpc>
                <a:spcPts val="2850"/>
              </a:lnSpc>
              <a:buNone/>
            </a:pPr>
            <a:r>
              <a:rPr lang="en-US" sz="1750" dirty="0">
                <a:solidFill>
                  <a:srgbClr val="D7E5D8"/>
                </a:solidFill>
                <a:latin typeface="Syne" pitchFamily="34" charset="0"/>
                <a:ea typeface="Syne" pitchFamily="34" charset="-122"/>
                <a:cs typeface="Syne" pitchFamily="34" charset="-120"/>
              </a:rPr>
              <a:t>СПО</a:t>
            </a:r>
            <a:endParaRPr lang="en-US" sz="1750" dirty="0"/>
          </a:p>
        </p:txBody>
      </p:sp>
      <p:sp>
        <p:nvSpPr>
          <p:cNvPr id="16" name="Text 13"/>
          <p:cNvSpPr/>
          <p:nvPr/>
        </p:nvSpPr>
        <p:spPr>
          <a:xfrm>
            <a:off x="2973824" y="4967645"/>
            <a:ext cx="1484352" cy="453509"/>
          </a:xfrm>
          <a:prstGeom prst="rect">
            <a:avLst/>
          </a:prstGeom>
          <a:noFill/>
          <a:ln/>
        </p:spPr>
        <p:txBody>
          <a:bodyPr wrap="none" lIns="0" tIns="0" rIns="0" bIns="0" rtlCol="0" anchor="t"/>
          <a:lstStyle/>
          <a:p>
            <a:pPr marL="0" indent="0" algn="l">
              <a:lnSpc>
                <a:spcPts val="3550"/>
              </a:lnSpc>
              <a:buNone/>
            </a:pPr>
            <a:r>
              <a:rPr lang="en-US" sz="2200" b="1" dirty="0">
                <a:solidFill>
                  <a:srgbClr val="00B050"/>
                </a:solidFill>
                <a:latin typeface="Syne" pitchFamily="34" charset="0"/>
                <a:ea typeface="Syne" pitchFamily="34" charset="-122"/>
                <a:cs typeface="Syne" pitchFamily="34" charset="-120"/>
              </a:rPr>
              <a:t>1</a:t>
            </a:r>
            <a:endParaRPr lang="en-US" sz="2200" dirty="0">
              <a:solidFill>
                <a:srgbClr val="00B050"/>
              </a:solidFill>
            </a:endParaRPr>
          </a:p>
        </p:txBody>
      </p:sp>
      <p:sp>
        <p:nvSpPr>
          <p:cNvPr id="17" name="Shape 14"/>
          <p:cNvSpPr/>
          <p:nvPr/>
        </p:nvSpPr>
        <p:spPr>
          <a:xfrm>
            <a:off x="0" y="5421154"/>
            <a:ext cx="3883581" cy="740926"/>
          </a:xfrm>
          <a:prstGeom prst="rect">
            <a:avLst/>
          </a:prstGeom>
          <a:solidFill>
            <a:srgbClr val="FFFFFF">
              <a:alpha val="4000"/>
            </a:srgbClr>
          </a:solidFill>
          <a:ln/>
        </p:spPr>
      </p:sp>
      <p:sp>
        <p:nvSpPr>
          <p:cNvPr id="18" name="Text 15"/>
          <p:cNvSpPr/>
          <p:nvPr/>
        </p:nvSpPr>
        <p:spPr>
          <a:xfrm>
            <a:off x="1028224" y="5708571"/>
            <a:ext cx="1484352" cy="362903"/>
          </a:xfrm>
          <a:prstGeom prst="rect">
            <a:avLst/>
          </a:prstGeom>
          <a:noFill/>
          <a:ln/>
        </p:spPr>
        <p:txBody>
          <a:bodyPr wrap="none" lIns="0" tIns="0" rIns="0" bIns="0" rtlCol="0" anchor="t"/>
          <a:lstStyle/>
          <a:p>
            <a:pPr marL="0" indent="0" algn="l">
              <a:lnSpc>
                <a:spcPts val="2850"/>
              </a:lnSpc>
              <a:buNone/>
            </a:pPr>
            <a:r>
              <a:rPr lang="en-US" sz="1750" dirty="0">
                <a:solidFill>
                  <a:srgbClr val="D7E5D8"/>
                </a:solidFill>
                <a:latin typeface="Syne" pitchFamily="34" charset="0"/>
                <a:ea typeface="Syne" pitchFamily="34" charset="-122"/>
                <a:cs typeface="Syne" pitchFamily="34" charset="-120"/>
              </a:rPr>
              <a:t>специалитет</a:t>
            </a:r>
            <a:endParaRPr lang="en-US" sz="1750" dirty="0"/>
          </a:p>
        </p:txBody>
      </p:sp>
      <p:sp>
        <p:nvSpPr>
          <p:cNvPr id="19" name="Text 16"/>
          <p:cNvSpPr/>
          <p:nvPr/>
        </p:nvSpPr>
        <p:spPr>
          <a:xfrm>
            <a:off x="2973824" y="5708571"/>
            <a:ext cx="1484352" cy="453509"/>
          </a:xfrm>
          <a:prstGeom prst="rect">
            <a:avLst/>
          </a:prstGeom>
          <a:noFill/>
          <a:ln/>
        </p:spPr>
        <p:txBody>
          <a:bodyPr wrap="none" lIns="0" tIns="0" rIns="0" bIns="0" rtlCol="0" anchor="t"/>
          <a:lstStyle/>
          <a:p>
            <a:pPr marL="0" indent="0" algn="l">
              <a:lnSpc>
                <a:spcPts val="3550"/>
              </a:lnSpc>
              <a:buNone/>
            </a:pPr>
            <a:r>
              <a:rPr lang="en-US" sz="2200" b="1" dirty="0">
                <a:solidFill>
                  <a:srgbClr val="00B050"/>
                </a:solidFill>
                <a:latin typeface="Syne" pitchFamily="34" charset="0"/>
                <a:ea typeface="Syne" pitchFamily="34" charset="-122"/>
                <a:cs typeface="Syne" pitchFamily="34" charset="-120"/>
              </a:rPr>
              <a:t>2</a:t>
            </a:r>
            <a:endParaRPr lang="en-US" sz="2200" dirty="0">
              <a:solidFill>
                <a:srgbClr val="00B050"/>
              </a:solidFill>
            </a:endParaRPr>
          </a:p>
        </p:txBody>
      </p:sp>
      <p:sp>
        <p:nvSpPr>
          <p:cNvPr id="20" name="Text 17"/>
          <p:cNvSpPr/>
          <p:nvPr/>
        </p:nvSpPr>
        <p:spPr>
          <a:xfrm>
            <a:off x="793790" y="6568559"/>
            <a:ext cx="3898821" cy="870823"/>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D7E5D8"/>
                </a:solidFill>
                <a:latin typeface="Syne" pitchFamily="34" charset="0"/>
                <a:ea typeface="Syne" pitchFamily="34" charset="-122"/>
                <a:cs typeface="Syne" pitchFamily="34" charset="-120"/>
              </a:rPr>
              <a:t>на фото участники программы встречаются с  ректором ВолгГМУ  В.В. Шкариным</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71393" y="700088"/>
            <a:ext cx="5262920" cy="359688"/>
          </a:xfrm>
          <a:prstGeom prst="rect">
            <a:avLst/>
          </a:prstGeom>
          <a:noFill/>
          <a:ln/>
        </p:spPr>
        <p:txBody>
          <a:bodyPr wrap="none" lIns="0" tIns="0" rIns="0" bIns="0" rtlCol="0" anchor="t"/>
          <a:lstStyle/>
          <a:p>
            <a:pPr marL="0" indent="0" algn="l">
              <a:lnSpc>
                <a:spcPts val="2800"/>
              </a:lnSpc>
              <a:buNone/>
            </a:pPr>
            <a:r>
              <a:rPr lang="en-US" sz="2250" b="1" dirty="0">
                <a:solidFill>
                  <a:srgbClr val="00B050"/>
                </a:solidFill>
                <a:latin typeface="Syne Extra Bold" pitchFamily="34" charset="0"/>
                <a:ea typeface="Syne Extra Bold" pitchFamily="34" charset="-122"/>
                <a:cs typeface="Syne Extra Bold" pitchFamily="34" charset="-120"/>
              </a:rPr>
              <a:t>2021 - 2025 заказано для ВолгГМУ </a:t>
            </a:r>
            <a:endParaRPr lang="en-US" sz="2250" dirty="0">
              <a:solidFill>
                <a:srgbClr val="00B050"/>
              </a:solidFill>
            </a:endParaRPr>
          </a:p>
        </p:txBody>
      </p:sp>
      <p:sp>
        <p:nvSpPr>
          <p:cNvPr id="4" name="Text 1"/>
          <p:cNvSpPr/>
          <p:nvPr/>
        </p:nvSpPr>
        <p:spPr>
          <a:xfrm>
            <a:off x="671393" y="1251585"/>
            <a:ext cx="7801213" cy="1079063"/>
          </a:xfrm>
          <a:prstGeom prst="rect">
            <a:avLst/>
          </a:prstGeom>
          <a:noFill/>
          <a:ln/>
        </p:spPr>
        <p:txBody>
          <a:bodyPr wrap="square" lIns="0" tIns="0" rIns="0" bIns="0" rtlCol="0" anchor="t"/>
          <a:lstStyle/>
          <a:p>
            <a:pPr marL="0" indent="0" algn="l">
              <a:lnSpc>
                <a:spcPts val="2800"/>
              </a:lnSpc>
              <a:buNone/>
            </a:pPr>
            <a:r>
              <a:rPr lang="en-US" sz="2250" b="1" dirty="0">
                <a:solidFill>
                  <a:srgbClr val="00B050"/>
                </a:solidFill>
                <a:latin typeface="Syne Extra Bold" pitchFamily="34" charset="0"/>
                <a:ea typeface="Syne Extra Bold" pitchFamily="34" charset="-122"/>
                <a:cs typeface="Syne Extra Bold" pitchFamily="34" charset="-120"/>
              </a:rPr>
              <a:t>27</a:t>
            </a:r>
            <a:r>
              <a:rPr lang="en-US" sz="2250" b="1" dirty="0">
                <a:solidFill>
                  <a:srgbClr val="F0F4F1"/>
                </a:solidFill>
                <a:latin typeface="Syne Extra Bold" pitchFamily="34" charset="0"/>
                <a:ea typeface="Syne Extra Bold" pitchFamily="34" charset="-122"/>
                <a:cs typeface="Syne Extra Bold" pitchFamily="34" charset="-120"/>
              </a:rPr>
              <a:t> квот на обучение в г. Москва, г. Санкт - Петербург - </a:t>
            </a:r>
            <a:r>
              <a:rPr lang="en-US" sz="2250" b="1" dirty="0">
                <a:solidFill>
                  <a:srgbClr val="00B050"/>
                </a:solidFill>
                <a:latin typeface="Syne Extra Bold" pitchFamily="34" charset="0"/>
                <a:ea typeface="Syne Extra Bold" pitchFamily="34" charset="-122"/>
                <a:cs typeface="Syne Extra Bold" pitchFamily="34" charset="-120"/>
              </a:rPr>
              <a:t>19</a:t>
            </a:r>
            <a:r>
              <a:rPr lang="en-US" sz="2250" b="1" dirty="0">
                <a:solidFill>
                  <a:srgbClr val="07880A"/>
                </a:solidFill>
                <a:latin typeface="Syne Extra Bold" pitchFamily="34" charset="0"/>
                <a:ea typeface="Syne Extra Bold" pitchFamily="34" charset="-122"/>
                <a:cs typeface="Syne Extra Bold" pitchFamily="34" charset="-120"/>
              </a:rPr>
              <a:t> </a:t>
            </a:r>
            <a:r>
              <a:rPr lang="en-US" sz="2250" b="1" dirty="0">
                <a:solidFill>
                  <a:srgbClr val="F0F4F1"/>
                </a:solidFill>
                <a:latin typeface="Syne Extra Bold" pitchFamily="34" charset="0"/>
                <a:ea typeface="Syne Extra Bold" pitchFamily="34" charset="-122"/>
                <a:cs typeface="Syne Extra Bold" pitchFamily="34" charset="-120"/>
              </a:rPr>
              <a:t> ведущих образовательных учреждений страны  </a:t>
            </a:r>
            <a:endParaRPr lang="en-US" sz="2250" dirty="0"/>
          </a:p>
        </p:txBody>
      </p:sp>
      <p:sp>
        <p:nvSpPr>
          <p:cNvPr id="5" name="Text 2"/>
          <p:cNvSpPr/>
          <p:nvPr/>
        </p:nvSpPr>
        <p:spPr>
          <a:xfrm>
            <a:off x="671393" y="2618303"/>
            <a:ext cx="7801213" cy="3681889"/>
          </a:xfrm>
          <a:prstGeom prst="rect">
            <a:avLst/>
          </a:prstGeom>
          <a:noFill/>
          <a:ln/>
        </p:spPr>
        <p:txBody>
          <a:bodyPr wrap="square" lIns="0" tIns="0" rIns="0" bIns="0" rtlCol="0" anchor="t"/>
          <a:lstStyle/>
          <a:p>
            <a:pPr marL="0" indent="0" algn="l">
              <a:lnSpc>
                <a:spcPts val="2400"/>
              </a:lnSpc>
              <a:buNone/>
            </a:pPr>
            <a:r>
              <a:rPr lang="en-US" sz="1500" dirty="0">
                <a:solidFill>
                  <a:srgbClr val="D7E5D8"/>
                </a:solidFill>
                <a:latin typeface="Syne" pitchFamily="34" charset="0"/>
                <a:ea typeface="Syne" pitchFamily="34" charset="-122"/>
                <a:cs typeface="Syne" pitchFamily="34" charset="-120"/>
              </a:rPr>
              <a:t>НМИЦ ССХ им. А.Н. Бакулева, НМИЦ ГБ им. Гельмгольца, НМИЦ ТО им. Р.Р. Вредена, ФГБНУ НЦН, НМИЦ эндокринологии, Санкт-Петербургская химико-фармацевтическая академия СПХФУ, Первый МГМУ им. И.М. Сеченова, ФГАОУ ВО РНИМУ им. Н.И. Пирогова, ФГАУ "НМИЦ нейрохирургии им. ак. Н.Н. Бурденко", ФГБУ"НМИЦ Гематологии, ФГБУ "НМИЦ колопроктологии имени А.Н. Рыжих", ФГБНУ НИИ Ревматологии им. В.А. Насоновой, СЗГМУ им. И.И. Мечникова, ФГБУ "ГНЦ Институт иммунологии" ФМБА России, Российский университет дружбы народов им. Патриса Лумумбы, Московский государственный университет имени М. В. Ломоносова, ФГБОУ ВО ПСПбГМУ им. И.П. Павлова, ФГБОУ ВО Санкт-Петербургский государственный педиатрический медицинский университет, Российский университет медицины, ФГАО ВО "Национальный исследовательский университет "Высшая школа экономики", ФГБУ "НМИЦ им. В. А. Алмазова"</a:t>
            </a:r>
            <a:endParaRPr lang="en-US" sz="1500" dirty="0"/>
          </a:p>
        </p:txBody>
      </p:sp>
      <p:sp>
        <p:nvSpPr>
          <p:cNvPr id="6" name="Text 3"/>
          <p:cNvSpPr/>
          <p:nvPr/>
        </p:nvSpPr>
        <p:spPr>
          <a:xfrm>
            <a:off x="671393" y="6515933"/>
            <a:ext cx="7801213" cy="306824"/>
          </a:xfrm>
          <a:prstGeom prst="rect">
            <a:avLst/>
          </a:prstGeom>
          <a:noFill/>
          <a:ln/>
        </p:spPr>
        <p:txBody>
          <a:bodyPr wrap="none" lIns="0" tIns="0" rIns="0" bIns="0" rtlCol="0" anchor="t"/>
          <a:lstStyle/>
          <a:p>
            <a:pPr marL="0" indent="0" algn="l">
              <a:lnSpc>
                <a:spcPts val="2400"/>
              </a:lnSpc>
              <a:buNone/>
            </a:pPr>
            <a:endParaRPr lang="en-US" sz="1500" dirty="0"/>
          </a:p>
        </p:txBody>
      </p:sp>
      <p:sp>
        <p:nvSpPr>
          <p:cNvPr id="7" name="Text 4"/>
          <p:cNvSpPr/>
          <p:nvPr/>
        </p:nvSpPr>
        <p:spPr>
          <a:xfrm>
            <a:off x="671393" y="7038499"/>
            <a:ext cx="7801213" cy="1191101"/>
          </a:xfrm>
          <a:prstGeom prst="rect">
            <a:avLst/>
          </a:prstGeom>
          <a:noFill/>
          <a:ln/>
        </p:spPr>
        <p:txBody>
          <a:bodyPr wrap="square" lIns="0" tIns="0" rIns="0" bIns="0" rtlCol="0" anchor="t"/>
          <a:lstStyle/>
          <a:p>
            <a:pPr marL="342900" indent="-342900">
              <a:buSzPct val="100000"/>
              <a:buChar char="•"/>
            </a:pPr>
            <a:r>
              <a:rPr lang="en-US" sz="1500" dirty="0">
                <a:solidFill>
                  <a:srgbClr val="D7E5D8"/>
                </a:solidFill>
                <a:latin typeface="Syne" pitchFamily="34" charset="0"/>
                <a:ea typeface="Syne" pitchFamily="34" charset="-122"/>
                <a:cs typeface="Syne" pitchFamily="34" charset="-120"/>
              </a:rPr>
              <a:t>на фото </a:t>
            </a:r>
            <a:r>
              <a:rPr lang="en-US" sz="1500" dirty="0" err="1">
                <a:solidFill>
                  <a:srgbClr val="D7E5D8"/>
                </a:solidFill>
                <a:latin typeface="Syne" pitchFamily="34" charset="0"/>
                <a:ea typeface="Syne" pitchFamily="34" charset="-122"/>
                <a:cs typeface="Syne" pitchFamily="34" charset="-120"/>
              </a:rPr>
              <a:t>Симакина</a:t>
            </a:r>
            <a:r>
              <a:rPr lang="en-US" sz="1500" dirty="0">
                <a:solidFill>
                  <a:srgbClr val="D7E5D8"/>
                </a:solidFill>
                <a:latin typeface="Syne" pitchFamily="34" charset="0"/>
                <a:ea typeface="Syne" pitchFamily="34" charset="-122"/>
                <a:cs typeface="Syne" pitchFamily="34" charset="-120"/>
              </a:rPr>
              <a:t> </a:t>
            </a:r>
            <a:r>
              <a:rPr lang="en-US" sz="1500" dirty="0" err="1" smtClean="0">
                <a:solidFill>
                  <a:srgbClr val="D7E5D8"/>
                </a:solidFill>
                <a:latin typeface="Syne" pitchFamily="34" charset="0"/>
                <a:ea typeface="Syne" pitchFamily="34" charset="-122"/>
                <a:cs typeface="Syne" pitchFamily="34" charset="-120"/>
              </a:rPr>
              <a:t>Варвара</a:t>
            </a:r>
            <a:r>
              <a:rPr lang="ru-RU" sz="1500" dirty="0" smtClean="0">
                <a:solidFill>
                  <a:srgbClr val="D7E5D8"/>
                </a:solidFill>
                <a:latin typeface="Syne" pitchFamily="34" charset="0"/>
                <a:ea typeface="Syne" pitchFamily="34" charset="-122"/>
                <a:cs typeface="Syne" pitchFamily="34" charset="-120"/>
              </a:rPr>
              <a:t>, врач-невролог Клиники №1  </a:t>
            </a:r>
            <a:r>
              <a:rPr lang="en-US" sz="1500" dirty="0" smtClean="0">
                <a:solidFill>
                  <a:srgbClr val="D7E5D8"/>
                </a:solidFill>
                <a:latin typeface="Syne" pitchFamily="34" charset="0"/>
                <a:ea typeface="Syne" pitchFamily="34" charset="-122"/>
                <a:cs typeface="Syne" pitchFamily="34" charset="-120"/>
              </a:rPr>
              <a:t>и </a:t>
            </a:r>
            <a:r>
              <a:rPr lang="en-US" sz="1500" dirty="0" err="1">
                <a:solidFill>
                  <a:srgbClr val="D7E5D8"/>
                </a:solidFill>
                <a:latin typeface="Syne" pitchFamily="34" charset="0"/>
                <a:ea typeface="Syne" pitchFamily="34" charset="-122"/>
                <a:cs typeface="Syne" pitchFamily="34" charset="-120"/>
              </a:rPr>
              <a:t>Брежнева</a:t>
            </a:r>
            <a:r>
              <a:rPr lang="en-US" sz="1500" dirty="0">
                <a:solidFill>
                  <a:srgbClr val="D7E5D8"/>
                </a:solidFill>
                <a:latin typeface="Syne" pitchFamily="34" charset="0"/>
                <a:ea typeface="Syne" pitchFamily="34" charset="-122"/>
                <a:cs typeface="Syne" pitchFamily="34" charset="-120"/>
              </a:rPr>
              <a:t> </a:t>
            </a:r>
            <a:r>
              <a:rPr lang="en-US" sz="1500" dirty="0" err="1" smtClean="0">
                <a:solidFill>
                  <a:srgbClr val="D7E5D8"/>
                </a:solidFill>
                <a:latin typeface="Syne" pitchFamily="34" charset="0"/>
                <a:ea typeface="Syne" pitchFamily="34" charset="-122"/>
                <a:cs typeface="Syne" pitchFamily="34" charset="-120"/>
              </a:rPr>
              <a:t>Эльвира</a:t>
            </a:r>
            <a:r>
              <a:rPr lang="en-US" sz="1500" dirty="0" smtClean="0">
                <a:solidFill>
                  <a:srgbClr val="D7E5D8"/>
                </a:solidFill>
                <a:latin typeface="Syne" pitchFamily="34" charset="0"/>
                <a:ea typeface="Syne" pitchFamily="34" charset="-122"/>
                <a:cs typeface="Syne" pitchFamily="34" charset="-120"/>
              </a:rPr>
              <a:t> </a:t>
            </a:r>
            <a:r>
              <a:rPr lang="ru-RU" sz="1500" dirty="0" smtClean="0">
                <a:solidFill>
                  <a:srgbClr val="D7E5D8"/>
                </a:solidFill>
                <a:latin typeface="Syne" pitchFamily="34" charset="0"/>
                <a:ea typeface="Syne" pitchFamily="34" charset="-122"/>
                <a:cs typeface="Syne" pitchFamily="34" charset="-120"/>
              </a:rPr>
              <a:t>, ассистент кафедры неврологии, нейрохирургии, медицинской генетики</a:t>
            </a:r>
          </a:p>
          <a:p>
            <a:pPr marL="342900" indent="-342900">
              <a:buSzPct val="100000"/>
              <a:buFontTx/>
              <a:buChar char="•"/>
            </a:pPr>
            <a:r>
              <a:rPr lang="ru-RU" sz="1500" dirty="0" smtClean="0">
                <a:solidFill>
                  <a:srgbClr val="D7E5D8"/>
                </a:solidFill>
                <a:latin typeface="Syne" pitchFamily="34" charset="0"/>
                <a:ea typeface="Syne" pitchFamily="34" charset="-122"/>
                <a:cs typeface="Syne" pitchFamily="34" charset="-120"/>
              </a:rPr>
              <a:t>завершили </a:t>
            </a:r>
            <a:r>
              <a:rPr lang="en-US" sz="1500" dirty="0" smtClean="0">
                <a:solidFill>
                  <a:srgbClr val="D7E5D8"/>
                </a:solidFill>
                <a:latin typeface="Syne" pitchFamily="34" charset="0"/>
                <a:ea typeface="Syne" pitchFamily="34" charset="-122"/>
                <a:cs typeface="Syne" pitchFamily="34" charset="-120"/>
              </a:rPr>
              <a:t>обучение </a:t>
            </a:r>
            <a:r>
              <a:rPr lang="en-US" sz="1500" dirty="0">
                <a:solidFill>
                  <a:srgbClr val="D7E5D8"/>
                </a:solidFill>
                <a:latin typeface="Syne" pitchFamily="34" charset="0"/>
                <a:ea typeface="Syne" pitchFamily="34" charset="-122"/>
                <a:cs typeface="Syne" pitchFamily="34" charset="-120"/>
              </a:rPr>
              <a:t>в ФГБНУ Научный центр </a:t>
            </a:r>
            <a:r>
              <a:rPr lang="en-US" sz="1500" dirty="0" err="1">
                <a:solidFill>
                  <a:srgbClr val="D7E5D8"/>
                </a:solidFill>
                <a:latin typeface="Syne" pitchFamily="34" charset="0"/>
                <a:ea typeface="Syne" pitchFamily="34" charset="-122"/>
                <a:cs typeface="Syne" pitchFamily="34" charset="-120"/>
              </a:rPr>
              <a:t>неврологии</a:t>
            </a:r>
            <a:r>
              <a:rPr lang="en-US" sz="1500" dirty="0">
                <a:solidFill>
                  <a:srgbClr val="D7E5D8"/>
                </a:solidFill>
                <a:latin typeface="Syne" pitchFamily="34" charset="0"/>
                <a:ea typeface="Syne" pitchFamily="34" charset="-122"/>
                <a:cs typeface="Syne" pitchFamily="34" charset="-120"/>
              </a:rPr>
              <a:t> </a:t>
            </a:r>
            <a:r>
              <a:rPr lang="en-US" sz="1500" dirty="0" smtClean="0">
                <a:solidFill>
                  <a:srgbClr val="D7E5D8"/>
                </a:solidFill>
                <a:latin typeface="Syne" pitchFamily="34" charset="0"/>
                <a:ea typeface="Syne" pitchFamily="34" charset="-122"/>
                <a:cs typeface="Syne" pitchFamily="34" charset="-120"/>
              </a:rPr>
              <a:t>г.</a:t>
            </a:r>
            <a:r>
              <a:rPr lang="ru-RU" sz="1500" dirty="0" smtClean="0">
                <a:solidFill>
                  <a:srgbClr val="D7E5D8"/>
                </a:solidFill>
                <a:latin typeface="Syne" pitchFamily="34" charset="0"/>
                <a:ea typeface="Syne" pitchFamily="34" charset="-122"/>
                <a:cs typeface="Syne" pitchFamily="34" charset="-120"/>
              </a:rPr>
              <a:t> </a:t>
            </a:r>
            <a:r>
              <a:rPr lang="en-US" sz="1500" dirty="0" err="1" smtClean="0">
                <a:solidFill>
                  <a:srgbClr val="D7E5D8"/>
                </a:solidFill>
                <a:latin typeface="Syne" pitchFamily="34" charset="0"/>
                <a:ea typeface="Syne" pitchFamily="34" charset="-122"/>
                <a:cs typeface="Syne" pitchFamily="34" charset="-120"/>
              </a:rPr>
              <a:t>Москва</a:t>
            </a:r>
            <a:r>
              <a:rPr lang="ru-RU" sz="1500" dirty="0" smtClean="0">
                <a:solidFill>
                  <a:srgbClr val="D7E5D8"/>
                </a:solidFill>
                <a:latin typeface="Syne" pitchFamily="34" charset="0"/>
                <a:ea typeface="Syne" pitchFamily="34" charset="-122"/>
                <a:cs typeface="Syne" pitchFamily="34" charset="-120"/>
              </a:rPr>
              <a:t>,</a:t>
            </a:r>
            <a:r>
              <a:rPr lang="en-US" sz="1500" dirty="0" smtClean="0">
                <a:solidFill>
                  <a:srgbClr val="D7E5D8"/>
                </a:solidFill>
                <a:latin typeface="Syne" pitchFamily="34" charset="0"/>
                <a:ea typeface="Syne" pitchFamily="34" charset="-122"/>
                <a:cs typeface="Syne" pitchFamily="34" charset="-120"/>
              </a:rPr>
              <a:t> </a:t>
            </a:r>
            <a:r>
              <a:rPr lang="ru-RU" sz="1500" dirty="0" smtClean="0">
                <a:solidFill>
                  <a:srgbClr val="D7E5D8"/>
                </a:solidFill>
                <a:latin typeface="Syne" pitchFamily="34" charset="0"/>
                <a:ea typeface="Syne" pitchFamily="34" charset="-122"/>
                <a:cs typeface="Syne" pitchFamily="34" charset="-120"/>
              </a:rPr>
              <a:t>в рамках программы "Начни карьеру в ВолгГМУ!"</a:t>
            </a:r>
          </a:p>
          <a:p>
            <a:pPr marL="342900" indent="-342900">
              <a:buSzPct val="100000"/>
              <a:buFontTx/>
              <a:buChar char="•"/>
            </a:pP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3310295"/>
          </a:xfrm>
          <a:prstGeom prst="rect">
            <a:avLst/>
          </a:prstGeom>
        </p:spPr>
      </p:pic>
      <p:sp>
        <p:nvSpPr>
          <p:cNvPr id="3" name="Text 0"/>
          <p:cNvSpPr/>
          <p:nvPr/>
        </p:nvSpPr>
        <p:spPr>
          <a:xfrm>
            <a:off x="617815" y="3797498"/>
            <a:ext cx="10556438" cy="330994"/>
          </a:xfrm>
          <a:prstGeom prst="rect">
            <a:avLst/>
          </a:prstGeom>
          <a:noFill/>
          <a:ln/>
        </p:spPr>
        <p:txBody>
          <a:bodyPr wrap="none" lIns="0" tIns="0" rIns="0" bIns="0" rtlCol="0" anchor="t"/>
          <a:lstStyle/>
          <a:p>
            <a:pPr marL="0" indent="0" algn="l">
              <a:lnSpc>
                <a:spcPts val="2600"/>
              </a:lnSpc>
              <a:buNone/>
            </a:pPr>
            <a:r>
              <a:rPr lang="en-US" sz="2050" b="1" dirty="0">
                <a:solidFill>
                  <a:srgbClr val="F0F4F1"/>
                </a:solidFill>
                <a:latin typeface="Syne Extra Bold" pitchFamily="34" charset="0"/>
                <a:ea typeface="Syne Extra Bold" pitchFamily="34" charset="-122"/>
                <a:cs typeface="Syne Extra Bold" pitchFamily="34" charset="-120"/>
              </a:rPr>
              <a:t>Суммы затрат 2021- 2025 (договора на целевое обучение) </a:t>
            </a:r>
            <a:r>
              <a:rPr lang="en-US" sz="2050" b="1" dirty="0">
                <a:solidFill>
                  <a:srgbClr val="00B050"/>
                </a:solidFill>
                <a:latin typeface="Syne Extra Bold" pitchFamily="34" charset="0"/>
                <a:ea typeface="Syne Extra Bold" pitchFamily="34" charset="-122"/>
                <a:cs typeface="Syne Extra Bold" pitchFamily="34" charset="-120"/>
              </a:rPr>
              <a:t>58, 5 млн.рублей</a:t>
            </a:r>
            <a:endParaRPr lang="en-US" sz="2050" dirty="0">
              <a:solidFill>
                <a:srgbClr val="00B050"/>
              </a:solidFill>
            </a:endParaRPr>
          </a:p>
        </p:txBody>
      </p:sp>
      <p:sp>
        <p:nvSpPr>
          <p:cNvPr id="4" name="Text 1"/>
          <p:cNvSpPr/>
          <p:nvPr/>
        </p:nvSpPr>
        <p:spPr>
          <a:xfrm>
            <a:off x="617815" y="4485918"/>
            <a:ext cx="6482001" cy="353139"/>
          </a:xfrm>
          <a:prstGeom prst="rect">
            <a:avLst/>
          </a:prstGeom>
          <a:noFill/>
          <a:ln/>
        </p:spPr>
        <p:txBody>
          <a:bodyPr wrap="none" lIns="0" tIns="0" rIns="0" bIns="0" rtlCol="0" anchor="t"/>
          <a:lstStyle/>
          <a:p>
            <a:pPr marL="0" indent="0" algn="l">
              <a:lnSpc>
                <a:spcPts val="2750"/>
              </a:lnSpc>
              <a:buNone/>
            </a:pPr>
            <a:r>
              <a:rPr lang="en-US" sz="1700" dirty="0">
                <a:solidFill>
                  <a:srgbClr val="D7E5D8"/>
                </a:solidFill>
                <a:latin typeface="Syne" pitchFamily="34" charset="0"/>
                <a:ea typeface="Syne" pitchFamily="34" charset="-122"/>
                <a:cs typeface="Syne" pitchFamily="34" charset="-120"/>
              </a:rPr>
              <a:t>Внебюджетные средства ВолгГМУ </a:t>
            </a:r>
            <a:endParaRPr lang="en-US" sz="1700" dirty="0"/>
          </a:p>
        </p:txBody>
      </p:sp>
      <p:sp>
        <p:nvSpPr>
          <p:cNvPr id="5" name="Text 2"/>
          <p:cNvSpPr/>
          <p:nvPr/>
        </p:nvSpPr>
        <p:spPr>
          <a:xfrm>
            <a:off x="617815" y="4997887"/>
            <a:ext cx="6482001" cy="564833"/>
          </a:xfrm>
          <a:prstGeom prst="rect">
            <a:avLst/>
          </a:prstGeom>
          <a:noFill/>
          <a:ln/>
        </p:spPr>
        <p:txBody>
          <a:bodyPr wrap="square" lIns="0" tIns="0" rIns="0" bIns="0" rtlCol="0" anchor="t"/>
          <a:lstStyle/>
          <a:p>
            <a:pPr marL="0" indent="0" algn="l">
              <a:lnSpc>
                <a:spcPts val="2200"/>
              </a:lnSpc>
              <a:buNone/>
            </a:pPr>
            <a:r>
              <a:rPr lang="en-US" sz="1350" dirty="0">
                <a:solidFill>
                  <a:srgbClr val="D7E5D8"/>
                </a:solidFill>
                <a:latin typeface="Syne" pitchFamily="34" charset="0"/>
                <a:ea typeface="Syne" pitchFamily="34" charset="-122"/>
                <a:cs typeface="Syne" pitchFamily="34" charset="-120"/>
              </a:rPr>
              <a:t>снижение оплаты за обучение на 100% (упущенная прибыль университета)</a:t>
            </a:r>
            <a:endParaRPr lang="en-US" sz="1350" dirty="0"/>
          </a:p>
        </p:txBody>
      </p:sp>
      <p:sp>
        <p:nvSpPr>
          <p:cNvPr id="6" name="Shape 3"/>
          <p:cNvSpPr/>
          <p:nvPr/>
        </p:nvSpPr>
        <p:spPr>
          <a:xfrm>
            <a:off x="310396" y="5055828"/>
            <a:ext cx="176451" cy="176451"/>
          </a:xfrm>
          <a:prstGeom prst="roundRect">
            <a:avLst>
              <a:gd name="adj" fmla="val 42024"/>
            </a:avLst>
          </a:prstGeom>
          <a:noFill/>
          <a:ln w="15240">
            <a:solidFill>
              <a:srgbClr val="07880A"/>
            </a:solidFill>
            <a:prstDash val="solid"/>
          </a:ln>
        </p:spPr>
      </p:sp>
      <p:sp>
        <p:nvSpPr>
          <p:cNvPr id="7" name="Text 4"/>
          <p:cNvSpPr/>
          <p:nvPr/>
        </p:nvSpPr>
        <p:spPr>
          <a:xfrm>
            <a:off x="617815" y="5624393"/>
            <a:ext cx="6482001" cy="282416"/>
          </a:xfrm>
          <a:prstGeom prst="rect">
            <a:avLst/>
          </a:prstGeom>
          <a:noFill/>
          <a:ln/>
        </p:spPr>
        <p:txBody>
          <a:bodyPr wrap="none" lIns="0" tIns="0" rIns="0" bIns="0" rtlCol="0" anchor="t"/>
          <a:lstStyle/>
          <a:p>
            <a:pPr marL="0" indent="0" algn="l">
              <a:lnSpc>
                <a:spcPts val="2200"/>
              </a:lnSpc>
              <a:buNone/>
            </a:pPr>
            <a:r>
              <a:rPr lang="en-US" sz="1350" dirty="0">
                <a:solidFill>
                  <a:srgbClr val="D7E5D8"/>
                </a:solidFill>
                <a:latin typeface="Syne" pitchFamily="34" charset="0"/>
                <a:ea typeface="Syne" pitchFamily="34" charset="-122"/>
                <a:cs typeface="Syne" pitchFamily="34" charset="-120"/>
              </a:rPr>
              <a:t>меры социальной поддержки</a:t>
            </a:r>
            <a:endParaRPr lang="en-US" sz="1350" dirty="0"/>
          </a:p>
        </p:txBody>
      </p:sp>
      <p:sp>
        <p:nvSpPr>
          <p:cNvPr id="8" name="Shape 5"/>
          <p:cNvSpPr/>
          <p:nvPr/>
        </p:nvSpPr>
        <p:spPr>
          <a:xfrm>
            <a:off x="312679" y="5730358"/>
            <a:ext cx="176451" cy="176451"/>
          </a:xfrm>
          <a:prstGeom prst="roundRect">
            <a:avLst>
              <a:gd name="adj" fmla="val 42024"/>
            </a:avLst>
          </a:prstGeom>
          <a:noFill/>
          <a:ln w="15240">
            <a:solidFill>
              <a:srgbClr val="07880A"/>
            </a:solidFill>
            <a:prstDash val="solid"/>
          </a:ln>
        </p:spPr>
      </p:sp>
      <p:sp>
        <p:nvSpPr>
          <p:cNvPr id="9" name="Text 6"/>
          <p:cNvSpPr/>
          <p:nvPr/>
        </p:nvSpPr>
        <p:spPr>
          <a:xfrm>
            <a:off x="617815" y="5968484"/>
            <a:ext cx="6482001" cy="282416"/>
          </a:xfrm>
          <a:prstGeom prst="rect">
            <a:avLst/>
          </a:prstGeom>
          <a:noFill/>
          <a:ln/>
        </p:spPr>
        <p:txBody>
          <a:bodyPr wrap="none" lIns="0" tIns="0" rIns="0" bIns="0" rtlCol="0" anchor="t"/>
          <a:lstStyle/>
          <a:p>
            <a:pPr marL="0" indent="0" algn="l">
              <a:lnSpc>
                <a:spcPts val="2200"/>
              </a:lnSpc>
              <a:buNone/>
            </a:pPr>
            <a:r>
              <a:rPr lang="en-US" sz="1350" dirty="0">
                <a:solidFill>
                  <a:srgbClr val="D7E5D8"/>
                </a:solidFill>
                <a:latin typeface="Syne" pitchFamily="34" charset="0"/>
                <a:ea typeface="Syne" pitchFamily="34" charset="-122"/>
                <a:cs typeface="Syne" pitchFamily="34" charset="-120"/>
              </a:rPr>
              <a:t>оплата проживания в общежитии г. Москва, г. Санкт - Петербург</a:t>
            </a:r>
            <a:endParaRPr lang="en-US" sz="1350" dirty="0"/>
          </a:p>
        </p:txBody>
      </p:sp>
      <p:sp>
        <p:nvSpPr>
          <p:cNvPr id="10" name="Shape 7"/>
          <p:cNvSpPr/>
          <p:nvPr/>
        </p:nvSpPr>
        <p:spPr>
          <a:xfrm>
            <a:off x="310394" y="6021348"/>
            <a:ext cx="176451" cy="176451"/>
          </a:xfrm>
          <a:prstGeom prst="roundRect">
            <a:avLst>
              <a:gd name="adj" fmla="val 42024"/>
            </a:avLst>
          </a:prstGeom>
          <a:noFill/>
          <a:ln w="15240">
            <a:solidFill>
              <a:srgbClr val="07880A"/>
            </a:solidFill>
            <a:prstDash val="solid"/>
          </a:ln>
        </p:spPr>
      </p:sp>
      <p:sp>
        <p:nvSpPr>
          <p:cNvPr id="11" name="Text 8"/>
          <p:cNvSpPr/>
          <p:nvPr/>
        </p:nvSpPr>
        <p:spPr>
          <a:xfrm>
            <a:off x="617815" y="6312575"/>
            <a:ext cx="6482001" cy="564833"/>
          </a:xfrm>
          <a:prstGeom prst="rect">
            <a:avLst/>
          </a:prstGeom>
          <a:noFill/>
          <a:ln/>
        </p:spPr>
        <p:txBody>
          <a:bodyPr wrap="square" lIns="0" tIns="0" rIns="0" bIns="0" rtlCol="0" anchor="t"/>
          <a:lstStyle/>
          <a:p>
            <a:pPr marL="0" indent="0" algn="l">
              <a:lnSpc>
                <a:spcPts val="2200"/>
              </a:lnSpc>
              <a:buNone/>
            </a:pPr>
            <a:r>
              <a:rPr lang="en-US" sz="1350" dirty="0">
                <a:solidFill>
                  <a:srgbClr val="D7E5D8"/>
                </a:solidFill>
                <a:latin typeface="Syne" pitchFamily="34" charset="0"/>
                <a:ea typeface="Syne" pitchFamily="34" charset="-122"/>
                <a:cs typeface="Syne" pitchFamily="34" charset="-120"/>
              </a:rPr>
              <a:t>трудоустройство на должность делопроизводитель/лаборант сроком один календарный год</a:t>
            </a:r>
            <a:endParaRPr lang="en-US" sz="1350" dirty="0"/>
          </a:p>
        </p:txBody>
      </p:sp>
      <p:sp>
        <p:nvSpPr>
          <p:cNvPr id="12" name="Shape 9"/>
          <p:cNvSpPr/>
          <p:nvPr/>
        </p:nvSpPr>
        <p:spPr>
          <a:xfrm>
            <a:off x="310395" y="6404888"/>
            <a:ext cx="176451" cy="176451"/>
          </a:xfrm>
          <a:prstGeom prst="roundRect">
            <a:avLst>
              <a:gd name="adj" fmla="val 42024"/>
            </a:avLst>
          </a:prstGeom>
          <a:noFill/>
          <a:ln w="15240">
            <a:solidFill>
              <a:srgbClr val="07880A"/>
            </a:solidFill>
            <a:prstDash val="solid"/>
          </a:ln>
        </p:spPr>
      </p:sp>
      <p:sp>
        <p:nvSpPr>
          <p:cNvPr id="13" name="Text 10"/>
          <p:cNvSpPr/>
          <p:nvPr/>
        </p:nvSpPr>
        <p:spPr>
          <a:xfrm>
            <a:off x="2093357" y="7053858"/>
            <a:ext cx="3530918" cy="441365"/>
          </a:xfrm>
          <a:prstGeom prst="rect">
            <a:avLst/>
          </a:prstGeom>
          <a:noFill/>
          <a:ln/>
        </p:spPr>
        <p:txBody>
          <a:bodyPr wrap="none" lIns="0" tIns="0" rIns="0" bIns="0" rtlCol="0" anchor="t"/>
          <a:lstStyle/>
          <a:p>
            <a:pPr marL="0" indent="0" algn="ctr">
              <a:lnSpc>
                <a:spcPts val="3450"/>
              </a:lnSpc>
              <a:buNone/>
            </a:pPr>
            <a:r>
              <a:rPr lang="en-US" sz="2750" b="1" dirty="0">
                <a:solidFill>
                  <a:srgbClr val="00B050"/>
                </a:solidFill>
                <a:latin typeface="Syne Extra Bold" pitchFamily="34" charset="0"/>
                <a:ea typeface="Syne Extra Bold" pitchFamily="34" charset="-122"/>
                <a:cs typeface="Syne Extra Bold" pitchFamily="34" charset="-120"/>
              </a:rPr>
              <a:t>24 540 232 рублей</a:t>
            </a:r>
            <a:endParaRPr lang="en-US" sz="2750" dirty="0">
              <a:solidFill>
                <a:srgbClr val="00B050"/>
              </a:solidFill>
            </a:endParaRPr>
          </a:p>
        </p:txBody>
      </p:sp>
      <p:sp>
        <p:nvSpPr>
          <p:cNvPr id="14" name="Text 11"/>
          <p:cNvSpPr/>
          <p:nvPr/>
        </p:nvSpPr>
        <p:spPr>
          <a:xfrm>
            <a:off x="7538204" y="4485918"/>
            <a:ext cx="6482001" cy="353139"/>
          </a:xfrm>
          <a:prstGeom prst="rect">
            <a:avLst/>
          </a:prstGeom>
          <a:noFill/>
          <a:ln/>
        </p:spPr>
        <p:txBody>
          <a:bodyPr wrap="none" lIns="0" tIns="0" rIns="0" bIns="0" rtlCol="0" anchor="t"/>
          <a:lstStyle/>
          <a:p>
            <a:pPr marL="0" indent="0" algn="l">
              <a:lnSpc>
                <a:spcPts val="2750"/>
              </a:lnSpc>
              <a:buNone/>
            </a:pPr>
            <a:r>
              <a:rPr lang="en-US" sz="1700" dirty="0">
                <a:solidFill>
                  <a:srgbClr val="D7E5D8"/>
                </a:solidFill>
                <a:latin typeface="Syne" pitchFamily="34" charset="0"/>
                <a:ea typeface="Syne" pitchFamily="34" charset="-122"/>
                <a:cs typeface="Syne" pitchFamily="34" charset="-120"/>
              </a:rPr>
              <a:t>Бюджетные федеральные средства </a:t>
            </a:r>
            <a:endParaRPr lang="en-US" sz="1700" dirty="0"/>
          </a:p>
        </p:txBody>
      </p:sp>
      <p:sp>
        <p:nvSpPr>
          <p:cNvPr id="15" name="Text 12"/>
          <p:cNvSpPr/>
          <p:nvPr/>
        </p:nvSpPr>
        <p:spPr>
          <a:xfrm>
            <a:off x="7538204" y="4997887"/>
            <a:ext cx="6482001" cy="282416"/>
          </a:xfrm>
          <a:prstGeom prst="rect">
            <a:avLst/>
          </a:prstGeom>
          <a:noFill/>
          <a:ln/>
        </p:spPr>
        <p:txBody>
          <a:bodyPr wrap="none" lIns="0" tIns="0" rIns="0" bIns="0" rtlCol="0" anchor="t"/>
          <a:lstStyle/>
          <a:p>
            <a:pPr marL="0" indent="0" algn="l">
              <a:lnSpc>
                <a:spcPts val="2200"/>
              </a:lnSpc>
              <a:buNone/>
            </a:pPr>
            <a:r>
              <a:rPr lang="en-US" sz="1350" dirty="0">
                <a:solidFill>
                  <a:srgbClr val="D7E5D8"/>
                </a:solidFill>
                <a:latin typeface="Syne" pitchFamily="34" charset="0"/>
                <a:ea typeface="Syne" pitchFamily="34" charset="-122"/>
                <a:cs typeface="Syne" pitchFamily="34" charset="-120"/>
              </a:rPr>
              <a:t>компенсация стоимости обучения на 100 %</a:t>
            </a:r>
            <a:endParaRPr lang="en-US" sz="1350" dirty="0"/>
          </a:p>
        </p:txBody>
      </p:sp>
      <p:sp>
        <p:nvSpPr>
          <p:cNvPr id="16" name="Shape 13"/>
          <p:cNvSpPr/>
          <p:nvPr/>
        </p:nvSpPr>
        <p:spPr>
          <a:xfrm>
            <a:off x="7298438" y="5066114"/>
            <a:ext cx="176451" cy="176451"/>
          </a:xfrm>
          <a:prstGeom prst="roundRect">
            <a:avLst>
              <a:gd name="adj" fmla="val 42024"/>
            </a:avLst>
          </a:prstGeom>
          <a:noFill/>
          <a:ln w="15240">
            <a:solidFill>
              <a:srgbClr val="07880A"/>
            </a:solidFill>
            <a:prstDash val="solid"/>
          </a:ln>
        </p:spPr>
      </p:sp>
      <p:sp>
        <p:nvSpPr>
          <p:cNvPr id="17" name="Text 14"/>
          <p:cNvSpPr/>
          <p:nvPr/>
        </p:nvSpPr>
        <p:spPr>
          <a:xfrm>
            <a:off x="7538204" y="5341977"/>
            <a:ext cx="6482001" cy="282416"/>
          </a:xfrm>
          <a:prstGeom prst="rect">
            <a:avLst/>
          </a:prstGeom>
          <a:noFill/>
          <a:ln/>
        </p:spPr>
        <p:txBody>
          <a:bodyPr wrap="none" lIns="0" tIns="0" rIns="0" bIns="0" rtlCol="0" anchor="t"/>
          <a:lstStyle/>
          <a:p>
            <a:pPr marL="0" indent="0" algn="l">
              <a:lnSpc>
                <a:spcPts val="2200"/>
              </a:lnSpc>
              <a:buNone/>
            </a:pPr>
            <a:r>
              <a:rPr lang="en-US" sz="1350" dirty="0">
                <a:solidFill>
                  <a:srgbClr val="D7E5D8"/>
                </a:solidFill>
                <a:latin typeface="Syne" pitchFamily="34" charset="0"/>
                <a:ea typeface="Syne" pitchFamily="34" charset="-122"/>
                <a:cs typeface="Syne" pitchFamily="34" charset="-120"/>
              </a:rPr>
              <a:t>государственная стипендии</a:t>
            </a:r>
            <a:endParaRPr lang="en-US" sz="1350" dirty="0"/>
          </a:p>
        </p:txBody>
      </p:sp>
      <p:sp>
        <p:nvSpPr>
          <p:cNvPr id="18" name="Shape 15"/>
          <p:cNvSpPr/>
          <p:nvPr/>
        </p:nvSpPr>
        <p:spPr>
          <a:xfrm>
            <a:off x="7299665" y="5394841"/>
            <a:ext cx="176451" cy="176451"/>
          </a:xfrm>
          <a:prstGeom prst="roundRect">
            <a:avLst>
              <a:gd name="adj" fmla="val 42024"/>
            </a:avLst>
          </a:prstGeom>
          <a:noFill/>
          <a:ln w="15240">
            <a:solidFill>
              <a:srgbClr val="07880A"/>
            </a:solidFill>
            <a:prstDash val="solid"/>
          </a:ln>
        </p:spPr>
      </p:sp>
      <p:sp>
        <p:nvSpPr>
          <p:cNvPr id="19" name="Text 16"/>
          <p:cNvSpPr/>
          <p:nvPr/>
        </p:nvSpPr>
        <p:spPr>
          <a:xfrm>
            <a:off x="7538204" y="5783223"/>
            <a:ext cx="6482001" cy="282416"/>
          </a:xfrm>
          <a:prstGeom prst="rect">
            <a:avLst/>
          </a:prstGeom>
          <a:noFill/>
          <a:ln/>
        </p:spPr>
        <p:txBody>
          <a:bodyPr wrap="none" lIns="0" tIns="0" rIns="0" bIns="0" rtlCol="0" anchor="t"/>
          <a:lstStyle/>
          <a:p>
            <a:pPr marL="0" indent="0" algn="l">
              <a:lnSpc>
                <a:spcPts val="2200"/>
              </a:lnSpc>
              <a:buNone/>
            </a:pPr>
            <a:endParaRPr lang="en-US" sz="1350" dirty="0"/>
          </a:p>
        </p:txBody>
      </p:sp>
      <p:sp>
        <p:nvSpPr>
          <p:cNvPr id="20" name="Text 17"/>
          <p:cNvSpPr/>
          <p:nvPr/>
        </p:nvSpPr>
        <p:spPr>
          <a:xfrm>
            <a:off x="7538204" y="6224468"/>
            <a:ext cx="6482001" cy="282416"/>
          </a:xfrm>
          <a:prstGeom prst="rect">
            <a:avLst/>
          </a:prstGeom>
          <a:noFill/>
          <a:ln/>
        </p:spPr>
        <p:txBody>
          <a:bodyPr wrap="none" lIns="0" tIns="0" rIns="0" bIns="0" rtlCol="0" anchor="t"/>
          <a:lstStyle/>
          <a:p>
            <a:pPr marL="0" indent="0" algn="l">
              <a:lnSpc>
                <a:spcPts val="2200"/>
              </a:lnSpc>
              <a:buNone/>
            </a:pPr>
            <a:endParaRPr lang="en-US" sz="1350" dirty="0"/>
          </a:p>
        </p:txBody>
      </p:sp>
      <p:sp>
        <p:nvSpPr>
          <p:cNvPr id="21" name="Text 18"/>
          <p:cNvSpPr/>
          <p:nvPr/>
        </p:nvSpPr>
        <p:spPr>
          <a:xfrm>
            <a:off x="7538204" y="6665714"/>
            <a:ext cx="6482001" cy="282416"/>
          </a:xfrm>
          <a:prstGeom prst="rect">
            <a:avLst/>
          </a:prstGeom>
          <a:noFill/>
          <a:ln/>
        </p:spPr>
        <p:txBody>
          <a:bodyPr wrap="none" lIns="0" tIns="0" rIns="0" bIns="0" rtlCol="0" anchor="t"/>
          <a:lstStyle/>
          <a:p>
            <a:pPr marL="0" indent="0" algn="l">
              <a:lnSpc>
                <a:spcPts val="2200"/>
              </a:lnSpc>
              <a:buNone/>
            </a:pPr>
            <a:endParaRPr lang="en-US" sz="1350" dirty="0"/>
          </a:p>
        </p:txBody>
      </p:sp>
      <p:sp>
        <p:nvSpPr>
          <p:cNvPr id="22" name="Text 19"/>
          <p:cNvSpPr/>
          <p:nvPr/>
        </p:nvSpPr>
        <p:spPr>
          <a:xfrm>
            <a:off x="9013746" y="7124581"/>
            <a:ext cx="3530918" cy="441365"/>
          </a:xfrm>
          <a:prstGeom prst="rect">
            <a:avLst/>
          </a:prstGeom>
          <a:noFill/>
          <a:ln/>
        </p:spPr>
        <p:txBody>
          <a:bodyPr wrap="none" lIns="0" tIns="0" rIns="0" bIns="0" rtlCol="0" anchor="t"/>
          <a:lstStyle/>
          <a:p>
            <a:pPr marL="0" indent="0" algn="ctr">
              <a:lnSpc>
                <a:spcPts val="3450"/>
              </a:lnSpc>
              <a:buNone/>
            </a:pPr>
            <a:r>
              <a:rPr lang="en-US" sz="2750" b="1" dirty="0">
                <a:solidFill>
                  <a:srgbClr val="00B050"/>
                </a:solidFill>
                <a:latin typeface="Syne Extra Bold" pitchFamily="34" charset="0"/>
                <a:ea typeface="Syne Extra Bold" pitchFamily="34" charset="-122"/>
                <a:cs typeface="Syne Extra Bold" pitchFamily="34" charset="-120"/>
              </a:rPr>
              <a:t>33 741 000 рублей</a:t>
            </a:r>
            <a:endParaRPr lang="en-US" sz="2750" dirty="0">
              <a:solidFill>
                <a:srgbClr val="00B05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3" name="Text 0"/>
          <p:cNvSpPr/>
          <p:nvPr/>
        </p:nvSpPr>
        <p:spPr>
          <a:xfrm>
            <a:off x="8017312" y="551617"/>
            <a:ext cx="5910977" cy="752475"/>
          </a:xfrm>
          <a:prstGeom prst="rect">
            <a:avLst/>
          </a:prstGeom>
          <a:noFill/>
          <a:ln/>
        </p:spPr>
        <p:txBody>
          <a:bodyPr wrap="square" lIns="0" tIns="0" rIns="0" bIns="0" rtlCol="0" anchor="t"/>
          <a:lstStyle/>
          <a:p>
            <a:pPr marL="0" indent="0" algn="l">
              <a:lnSpc>
                <a:spcPts val="2950"/>
              </a:lnSpc>
              <a:buNone/>
            </a:pPr>
            <a:r>
              <a:rPr lang="en-US" sz="2350" b="1" dirty="0">
                <a:solidFill>
                  <a:srgbClr val="00B050"/>
                </a:solidFill>
                <a:latin typeface="Syne Extra Bold" pitchFamily="34" charset="0"/>
                <a:ea typeface="Syne Extra Bold" pitchFamily="34" charset="-122"/>
                <a:cs typeface="Syne Extra Bold" pitchFamily="34" charset="-120"/>
              </a:rPr>
              <a:t>Результаты 2021 - 2025  (трудоустроено новых сотрудников)  </a:t>
            </a:r>
            <a:endParaRPr lang="en-US" sz="2350" dirty="0">
              <a:solidFill>
                <a:srgbClr val="00B050"/>
              </a:solidFill>
            </a:endParaRPr>
          </a:p>
        </p:txBody>
      </p:sp>
      <p:sp>
        <p:nvSpPr>
          <p:cNvPr id="4" name="Text 1"/>
          <p:cNvSpPr/>
          <p:nvPr/>
        </p:nvSpPr>
        <p:spPr>
          <a:xfrm>
            <a:off x="7824312" y="1612582"/>
            <a:ext cx="3009305" cy="569238"/>
          </a:xfrm>
          <a:prstGeom prst="rect">
            <a:avLst/>
          </a:prstGeom>
          <a:noFill/>
          <a:ln/>
        </p:spPr>
        <p:txBody>
          <a:bodyPr wrap="none" lIns="0" tIns="0" rIns="0" bIns="0" rtlCol="0" anchor="t"/>
          <a:lstStyle/>
          <a:p>
            <a:pPr marL="0" indent="0" algn="l">
              <a:lnSpc>
                <a:spcPts val="2950"/>
              </a:lnSpc>
              <a:buNone/>
            </a:pPr>
            <a:r>
              <a:rPr lang="ru-RU" sz="2350" b="1" dirty="0" smtClean="0">
                <a:solidFill>
                  <a:srgbClr val="00B050"/>
                </a:solidFill>
                <a:latin typeface="Syne Extra Bold" pitchFamily="34" charset="0"/>
                <a:ea typeface="Syne Extra Bold" pitchFamily="34" charset="-122"/>
                <a:cs typeface="Syne Extra Bold" pitchFamily="34" charset="-120"/>
              </a:rPr>
              <a:t>     87 </a:t>
            </a:r>
            <a:r>
              <a:rPr lang="en-US" sz="2350" b="1" dirty="0" err="1" smtClean="0">
                <a:solidFill>
                  <a:schemeClr val="bg1"/>
                </a:solidFill>
                <a:latin typeface="Syne Extra Bold" pitchFamily="34" charset="0"/>
                <a:ea typeface="Syne Extra Bold" pitchFamily="34" charset="-122"/>
                <a:cs typeface="Syne Extra Bold" pitchFamily="34" charset="-120"/>
              </a:rPr>
              <a:t>человек</a:t>
            </a:r>
            <a:endParaRPr lang="en-US" sz="2350" dirty="0">
              <a:solidFill>
                <a:schemeClr val="bg1"/>
              </a:solidFill>
            </a:endParaRPr>
          </a:p>
        </p:txBody>
      </p:sp>
      <p:sp>
        <p:nvSpPr>
          <p:cNvPr id="5" name="Shape 2"/>
          <p:cNvSpPr/>
          <p:nvPr/>
        </p:nvSpPr>
        <p:spPr>
          <a:xfrm>
            <a:off x="8017312" y="2181820"/>
            <a:ext cx="5910977" cy="4505087"/>
          </a:xfrm>
          <a:prstGeom prst="roundRect">
            <a:avLst>
              <a:gd name="adj" fmla="val 1870"/>
            </a:avLst>
          </a:prstGeom>
          <a:noFill/>
          <a:ln w="7620">
            <a:solidFill>
              <a:srgbClr val="FFFFFF">
                <a:alpha val="24000"/>
              </a:srgbClr>
            </a:solidFill>
            <a:prstDash val="solid"/>
          </a:ln>
        </p:spPr>
      </p:sp>
      <p:sp>
        <p:nvSpPr>
          <p:cNvPr id="6" name="Shape 3"/>
          <p:cNvSpPr/>
          <p:nvPr/>
        </p:nvSpPr>
        <p:spPr>
          <a:xfrm>
            <a:off x="8024932" y="2189440"/>
            <a:ext cx="5895737" cy="897969"/>
          </a:xfrm>
          <a:prstGeom prst="rect">
            <a:avLst/>
          </a:prstGeom>
          <a:solidFill>
            <a:srgbClr val="FFFFFF">
              <a:alpha val="4000"/>
            </a:srgbClr>
          </a:solidFill>
          <a:ln/>
        </p:spPr>
      </p:sp>
      <p:sp>
        <p:nvSpPr>
          <p:cNvPr id="7" name="Text 4"/>
          <p:cNvSpPr/>
          <p:nvPr/>
        </p:nvSpPr>
        <p:spPr>
          <a:xfrm>
            <a:off x="8225671" y="2317433"/>
            <a:ext cx="1587103" cy="641985"/>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Syne" pitchFamily="34" charset="0"/>
                <a:ea typeface="Syne" pitchFamily="34" charset="-122"/>
                <a:cs typeface="Syne" pitchFamily="34" charset="-120"/>
              </a:rPr>
              <a:t>категория сотрудников</a:t>
            </a:r>
            <a:endParaRPr lang="en-US" sz="1550" dirty="0"/>
          </a:p>
        </p:txBody>
      </p:sp>
      <p:sp>
        <p:nvSpPr>
          <p:cNvPr id="8" name="Text 5"/>
          <p:cNvSpPr/>
          <p:nvPr/>
        </p:nvSpPr>
        <p:spPr>
          <a:xfrm>
            <a:off x="10221635" y="2317433"/>
            <a:ext cx="1305520" cy="320992"/>
          </a:xfrm>
          <a:prstGeom prst="rect">
            <a:avLst/>
          </a:prstGeom>
          <a:noFill/>
          <a:ln/>
        </p:spPr>
        <p:txBody>
          <a:bodyPr wrap="none" lIns="0" tIns="0" rIns="0" bIns="0" rtlCol="0" anchor="t"/>
          <a:lstStyle/>
          <a:p>
            <a:pPr marL="0" indent="0" algn="l">
              <a:lnSpc>
                <a:spcPts val="2500"/>
              </a:lnSpc>
              <a:buNone/>
            </a:pPr>
            <a:r>
              <a:rPr lang="en-US" sz="1550" dirty="0">
                <a:solidFill>
                  <a:srgbClr val="D7E5D8"/>
                </a:solidFill>
                <a:latin typeface="Syne" pitchFamily="34" charset="0"/>
                <a:ea typeface="Syne" pitchFamily="34" charset="-122"/>
                <a:cs typeface="Syne" pitchFamily="34" charset="-120"/>
              </a:rPr>
              <a:t>работают</a:t>
            </a:r>
            <a:endParaRPr lang="en-US" sz="1550" dirty="0"/>
          </a:p>
        </p:txBody>
      </p:sp>
      <p:sp>
        <p:nvSpPr>
          <p:cNvPr id="9" name="Text 6"/>
          <p:cNvSpPr/>
          <p:nvPr/>
        </p:nvSpPr>
        <p:spPr>
          <a:xfrm>
            <a:off x="11936016" y="2317433"/>
            <a:ext cx="1784033" cy="641985"/>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Syne" pitchFamily="34" charset="0"/>
                <a:ea typeface="Syne" pitchFamily="34" charset="-122"/>
                <a:cs typeface="Syne" pitchFamily="34" charset="-120"/>
              </a:rPr>
              <a:t>приступят до </a:t>
            </a:r>
            <a:r>
              <a:rPr lang="en-US" sz="1550" dirty="0" err="1">
                <a:solidFill>
                  <a:srgbClr val="D7E5D8"/>
                </a:solidFill>
                <a:latin typeface="Syne" pitchFamily="34" charset="0"/>
                <a:ea typeface="Syne" pitchFamily="34" charset="-122"/>
                <a:cs typeface="Syne" pitchFamily="34" charset="-120"/>
              </a:rPr>
              <a:t>конца</a:t>
            </a:r>
            <a:r>
              <a:rPr lang="en-US" sz="1550" dirty="0">
                <a:solidFill>
                  <a:srgbClr val="D7E5D8"/>
                </a:solidFill>
                <a:latin typeface="Syne" pitchFamily="34" charset="0"/>
                <a:ea typeface="Syne" pitchFamily="34" charset="-122"/>
                <a:cs typeface="Syne" pitchFamily="34" charset="-120"/>
              </a:rPr>
              <a:t> </a:t>
            </a:r>
            <a:r>
              <a:rPr lang="en-US" sz="1550" dirty="0" smtClean="0">
                <a:solidFill>
                  <a:srgbClr val="D7E5D8"/>
                </a:solidFill>
                <a:latin typeface="Syne" pitchFamily="34" charset="0"/>
                <a:ea typeface="Syne" pitchFamily="34" charset="-122"/>
                <a:cs typeface="Syne" pitchFamily="34" charset="-120"/>
              </a:rPr>
              <a:t>202</a:t>
            </a:r>
            <a:r>
              <a:rPr lang="ru-RU" sz="1550" dirty="0" smtClean="0">
                <a:solidFill>
                  <a:srgbClr val="D7E5D8"/>
                </a:solidFill>
                <a:latin typeface="Syne" pitchFamily="34" charset="0"/>
                <a:ea typeface="Syne" pitchFamily="34" charset="-122"/>
                <a:cs typeface="Syne" pitchFamily="34" charset="-120"/>
              </a:rPr>
              <a:t>6</a:t>
            </a:r>
            <a:endParaRPr lang="en-US" sz="1550" dirty="0"/>
          </a:p>
        </p:txBody>
      </p:sp>
      <p:sp>
        <p:nvSpPr>
          <p:cNvPr id="10" name="Shape 7"/>
          <p:cNvSpPr/>
          <p:nvPr/>
        </p:nvSpPr>
        <p:spPr>
          <a:xfrm>
            <a:off x="8024932" y="3087410"/>
            <a:ext cx="5895737" cy="897969"/>
          </a:xfrm>
          <a:prstGeom prst="rect">
            <a:avLst/>
          </a:prstGeom>
          <a:solidFill>
            <a:srgbClr val="000000">
              <a:alpha val="4000"/>
            </a:srgbClr>
          </a:solidFill>
          <a:ln/>
        </p:spPr>
      </p:sp>
      <p:sp>
        <p:nvSpPr>
          <p:cNvPr id="11" name="Text 8"/>
          <p:cNvSpPr/>
          <p:nvPr/>
        </p:nvSpPr>
        <p:spPr>
          <a:xfrm>
            <a:off x="8225671" y="3215402"/>
            <a:ext cx="1587103" cy="641985"/>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Syne" pitchFamily="34" charset="0"/>
                <a:ea typeface="Syne" pitchFamily="34" charset="-122"/>
                <a:cs typeface="Syne" pitchFamily="34" charset="-120"/>
              </a:rPr>
              <a:t>ассистент кафедры</a:t>
            </a:r>
            <a:endParaRPr lang="en-US" sz="1550" dirty="0"/>
          </a:p>
        </p:txBody>
      </p:sp>
      <p:sp>
        <p:nvSpPr>
          <p:cNvPr id="12" name="Text 9"/>
          <p:cNvSpPr/>
          <p:nvPr/>
        </p:nvSpPr>
        <p:spPr>
          <a:xfrm>
            <a:off x="10221635" y="3215402"/>
            <a:ext cx="1305520" cy="401122"/>
          </a:xfrm>
          <a:prstGeom prst="rect">
            <a:avLst/>
          </a:prstGeom>
          <a:noFill/>
          <a:ln/>
        </p:spPr>
        <p:txBody>
          <a:bodyPr wrap="none" lIns="0" tIns="0" rIns="0" bIns="0" rtlCol="0" anchor="t"/>
          <a:lstStyle/>
          <a:p>
            <a:pPr marL="0" indent="0" algn="l">
              <a:lnSpc>
                <a:spcPts val="3150"/>
              </a:lnSpc>
              <a:buNone/>
            </a:pPr>
            <a:r>
              <a:rPr lang="ru-RU" sz="1950" b="1" dirty="0" smtClean="0">
                <a:solidFill>
                  <a:srgbClr val="00B050"/>
                </a:solidFill>
                <a:latin typeface="Syne" pitchFamily="34" charset="0"/>
                <a:ea typeface="Syne" pitchFamily="34" charset="-122"/>
                <a:cs typeface="Syne" pitchFamily="34" charset="-120"/>
              </a:rPr>
              <a:t>39</a:t>
            </a:r>
            <a:endParaRPr lang="en-US" sz="1950" dirty="0">
              <a:solidFill>
                <a:srgbClr val="00B050"/>
              </a:solidFill>
            </a:endParaRPr>
          </a:p>
        </p:txBody>
      </p:sp>
      <p:sp>
        <p:nvSpPr>
          <p:cNvPr id="13" name="Text 10"/>
          <p:cNvSpPr/>
          <p:nvPr/>
        </p:nvSpPr>
        <p:spPr>
          <a:xfrm>
            <a:off x="11936016" y="3215402"/>
            <a:ext cx="1784033" cy="401122"/>
          </a:xfrm>
          <a:prstGeom prst="rect">
            <a:avLst/>
          </a:prstGeom>
          <a:noFill/>
          <a:ln/>
        </p:spPr>
        <p:txBody>
          <a:bodyPr wrap="none" lIns="0" tIns="0" rIns="0" bIns="0" rtlCol="0" anchor="t"/>
          <a:lstStyle/>
          <a:p>
            <a:pPr marL="0" indent="0" algn="l">
              <a:lnSpc>
                <a:spcPts val="3150"/>
              </a:lnSpc>
              <a:buNone/>
            </a:pPr>
            <a:r>
              <a:rPr lang="en-US" sz="1950" b="1" dirty="0" smtClean="0">
                <a:solidFill>
                  <a:srgbClr val="00B050"/>
                </a:solidFill>
                <a:latin typeface="Syne" pitchFamily="34" charset="0"/>
                <a:ea typeface="Syne" pitchFamily="34" charset="-122"/>
                <a:cs typeface="Syne" pitchFamily="34" charset="-120"/>
              </a:rPr>
              <a:t>1</a:t>
            </a:r>
            <a:r>
              <a:rPr lang="ru-RU" sz="1950" b="1" dirty="0" smtClean="0">
                <a:solidFill>
                  <a:srgbClr val="00B050"/>
                </a:solidFill>
                <a:latin typeface="Syne" pitchFamily="34" charset="0"/>
                <a:ea typeface="Syne" pitchFamily="34" charset="-122"/>
                <a:cs typeface="Syne" pitchFamily="34" charset="-120"/>
              </a:rPr>
              <a:t>2</a:t>
            </a:r>
            <a:endParaRPr lang="en-US" sz="1950" dirty="0">
              <a:solidFill>
                <a:srgbClr val="00B050"/>
              </a:solidFill>
            </a:endParaRPr>
          </a:p>
        </p:txBody>
      </p:sp>
      <p:sp>
        <p:nvSpPr>
          <p:cNvPr id="14" name="Shape 11"/>
          <p:cNvSpPr/>
          <p:nvPr/>
        </p:nvSpPr>
        <p:spPr>
          <a:xfrm>
            <a:off x="7647332" y="3985379"/>
            <a:ext cx="5895737" cy="897969"/>
          </a:xfrm>
          <a:prstGeom prst="rect">
            <a:avLst/>
          </a:prstGeom>
          <a:solidFill>
            <a:srgbClr val="FFFFFF">
              <a:alpha val="4000"/>
            </a:srgbClr>
          </a:solidFill>
          <a:ln/>
        </p:spPr>
      </p:sp>
      <p:sp>
        <p:nvSpPr>
          <p:cNvPr id="15" name="Text 12"/>
          <p:cNvSpPr/>
          <p:nvPr/>
        </p:nvSpPr>
        <p:spPr>
          <a:xfrm>
            <a:off x="8225671" y="4113371"/>
            <a:ext cx="1587103" cy="641985"/>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Syne" pitchFamily="34" charset="0"/>
                <a:ea typeface="Syne" pitchFamily="34" charset="-122"/>
                <a:cs typeface="Syne" pitchFamily="34" charset="-120"/>
              </a:rPr>
              <a:t>медицинский персонал</a:t>
            </a:r>
            <a:endParaRPr lang="en-US" sz="1550" dirty="0"/>
          </a:p>
        </p:txBody>
      </p:sp>
      <p:sp>
        <p:nvSpPr>
          <p:cNvPr id="16" name="Text 13"/>
          <p:cNvSpPr/>
          <p:nvPr/>
        </p:nvSpPr>
        <p:spPr>
          <a:xfrm>
            <a:off x="10221635" y="4113371"/>
            <a:ext cx="1305520" cy="401122"/>
          </a:xfrm>
          <a:prstGeom prst="rect">
            <a:avLst/>
          </a:prstGeom>
          <a:noFill/>
          <a:ln/>
        </p:spPr>
        <p:txBody>
          <a:bodyPr wrap="none" lIns="0" tIns="0" rIns="0" bIns="0" rtlCol="0" anchor="t"/>
          <a:lstStyle/>
          <a:p>
            <a:pPr marL="0" indent="0" algn="l">
              <a:lnSpc>
                <a:spcPts val="3150"/>
              </a:lnSpc>
              <a:buNone/>
            </a:pPr>
            <a:r>
              <a:rPr lang="ru-RU" sz="1950" b="1" dirty="0" smtClean="0">
                <a:solidFill>
                  <a:srgbClr val="00B050"/>
                </a:solidFill>
              </a:rPr>
              <a:t>14</a:t>
            </a:r>
            <a:endParaRPr lang="en-US" sz="1950" dirty="0">
              <a:solidFill>
                <a:srgbClr val="00B050"/>
              </a:solidFill>
            </a:endParaRPr>
          </a:p>
        </p:txBody>
      </p:sp>
      <p:sp>
        <p:nvSpPr>
          <p:cNvPr id="17" name="Text 14"/>
          <p:cNvSpPr/>
          <p:nvPr/>
        </p:nvSpPr>
        <p:spPr>
          <a:xfrm>
            <a:off x="11936016" y="4113371"/>
            <a:ext cx="1784033" cy="401122"/>
          </a:xfrm>
          <a:prstGeom prst="rect">
            <a:avLst/>
          </a:prstGeom>
          <a:noFill/>
          <a:ln/>
        </p:spPr>
        <p:txBody>
          <a:bodyPr wrap="none" lIns="0" tIns="0" rIns="0" bIns="0" rtlCol="0" anchor="t"/>
          <a:lstStyle/>
          <a:p>
            <a:pPr marL="0" indent="0" algn="l">
              <a:lnSpc>
                <a:spcPts val="3150"/>
              </a:lnSpc>
              <a:buNone/>
            </a:pPr>
            <a:r>
              <a:rPr lang="ru-RU" sz="1950" b="1" dirty="0" smtClean="0">
                <a:solidFill>
                  <a:srgbClr val="00B050"/>
                </a:solidFill>
              </a:rPr>
              <a:t>13</a:t>
            </a:r>
            <a:endParaRPr lang="en-US" sz="1950" dirty="0">
              <a:solidFill>
                <a:srgbClr val="00B050"/>
              </a:solidFill>
            </a:endParaRPr>
          </a:p>
        </p:txBody>
      </p:sp>
      <p:sp>
        <p:nvSpPr>
          <p:cNvPr id="18" name="Shape 15"/>
          <p:cNvSpPr/>
          <p:nvPr/>
        </p:nvSpPr>
        <p:spPr>
          <a:xfrm>
            <a:off x="8024932" y="4883348"/>
            <a:ext cx="5895737" cy="897969"/>
          </a:xfrm>
          <a:prstGeom prst="rect">
            <a:avLst/>
          </a:prstGeom>
          <a:solidFill>
            <a:srgbClr val="000000">
              <a:alpha val="4000"/>
            </a:srgbClr>
          </a:solidFill>
          <a:ln/>
        </p:spPr>
      </p:sp>
      <p:sp>
        <p:nvSpPr>
          <p:cNvPr id="19" name="Text 16"/>
          <p:cNvSpPr/>
          <p:nvPr/>
        </p:nvSpPr>
        <p:spPr>
          <a:xfrm>
            <a:off x="8225671" y="5011341"/>
            <a:ext cx="1587103" cy="641985"/>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Syne" pitchFamily="34" charset="0"/>
                <a:ea typeface="Syne" pitchFamily="34" charset="-122"/>
                <a:cs typeface="Syne" pitchFamily="34" charset="-120"/>
              </a:rPr>
              <a:t>научные сотрудники</a:t>
            </a:r>
            <a:endParaRPr lang="en-US" sz="1550" dirty="0"/>
          </a:p>
        </p:txBody>
      </p:sp>
      <p:sp>
        <p:nvSpPr>
          <p:cNvPr id="20" name="Text 17"/>
          <p:cNvSpPr/>
          <p:nvPr/>
        </p:nvSpPr>
        <p:spPr>
          <a:xfrm>
            <a:off x="10221635" y="5011341"/>
            <a:ext cx="1305520" cy="401122"/>
          </a:xfrm>
          <a:prstGeom prst="rect">
            <a:avLst/>
          </a:prstGeom>
          <a:noFill/>
          <a:ln/>
        </p:spPr>
        <p:txBody>
          <a:bodyPr wrap="none" lIns="0" tIns="0" rIns="0" bIns="0" rtlCol="0" anchor="t"/>
          <a:lstStyle/>
          <a:p>
            <a:pPr marL="0" indent="0" algn="l">
              <a:lnSpc>
                <a:spcPts val="3150"/>
              </a:lnSpc>
              <a:buNone/>
            </a:pPr>
            <a:r>
              <a:rPr lang="ru-RU" sz="1950" b="1" dirty="0" smtClean="0">
                <a:solidFill>
                  <a:srgbClr val="00B050"/>
                </a:solidFill>
                <a:latin typeface="Syne" pitchFamily="34" charset="0"/>
                <a:ea typeface="Syne" pitchFamily="34" charset="-122"/>
                <a:cs typeface="Syne" pitchFamily="34" charset="-120"/>
              </a:rPr>
              <a:t>6</a:t>
            </a:r>
            <a:endParaRPr lang="en-US" sz="1950" dirty="0">
              <a:solidFill>
                <a:srgbClr val="00B050"/>
              </a:solidFill>
            </a:endParaRPr>
          </a:p>
        </p:txBody>
      </p:sp>
      <p:sp>
        <p:nvSpPr>
          <p:cNvPr id="21" name="Text 18"/>
          <p:cNvSpPr/>
          <p:nvPr/>
        </p:nvSpPr>
        <p:spPr>
          <a:xfrm>
            <a:off x="11936016" y="5011341"/>
            <a:ext cx="1784033" cy="401122"/>
          </a:xfrm>
          <a:prstGeom prst="rect">
            <a:avLst/>
          </a:prstGeom>
          <a:noFill/>
          <a:ln/>
        </p:spPr>
        <p:txBody>
          <a:bodyPr wrap="none" lIns="0" tIns="0" rIns="0" bIns="0" rtlCol="0" anchor="t"/>
          <a:lstStyle/>
          <a:p>
            <a:pPr marL="0" indent="0" algn="l">
              <a:lnSpc>
                <a:spcPts val="3150"/>
              </a:lnSpc>
              <a:buNone/>
            </a:pPr>
            <a:r>
              <a:rPr lang="en-US" sz="1950" b="1" dirty="0">
                <a:solidFill>
                  <a:srgbClr val="00B050"/>
                </a:solidFill>
                <a:latin typeface="Syne" pitchFamily="34" charset="0"/>
                <a:ea typeface="Syne" pitchFamily="34" charset="-122"/>
                <a:cs typeface="Syne" pitchFamily="34" charset="-120"/>
              </a:rPr>
              <a:t>2</a:t>
            </a:r>
            <a:endParaRPr lang="en-US" sz="1950" dirty="0">
              <a:solidFill>
                <a:srgbClr val="00B050"/>
              </a:solidFill>
            </a:endParaRPr>
          </a:p>
        </p:txBody>
      </p:sp>
      <p:sp>
        <p:nvSpPr>
          <p:cNvPr id="22" name="Shape 19"/>
          <p:cNvSpPr/>
          <p:nvPr/>
        </p:nvSpPr>
        <p:spPr>
          <a:xfrm>
            <a:off x="8024932" y="5781318"/>
            <a:ext cx="5895737" cy="897969"/>
          </a:xfrm>
          <a:prstGeom prst="rect">
            <a:avLst/>
          </a:prstGeom>
          <a:solidFill>
            <a:srgbClr val="FFFFFF">
              <a:alpha val="4000"/>
            </a:srgbClr>
          </a:solidFill>
          <a:ln/>
        </p:spPr>
      </p:sp>
      <p:sp>
        <p:nvSpPr>
          <p:cNvPr id="23" name="Text 20"/>
          <p:cNvSpPr/>
          <p:nvPr/>
        </p:nvSpPr>
        <p:spPr>
          <a:xfrm>
            <a:off x="8225671" y="5909310"/>
            <a:ext cx="1587103" cy="641985"/>
          </a:xfrm>
          <a:prstGeom prst="rect">
            <a:avLst/>
          </a:prstGeom>
          <a:noFill/>
          <a:ln/>
        </p:spPr>
        <p:txBody>
          <a:bodyPr wrap="square" lIns="0" tIns="0" rIns="0" bIns="0" rtlCol="0" anchor="t"/>
          <a:lstStyle/>
          <a:p>
            <a:pPr marL="0" indent="0" algn="l">
              <a:lnSpc>
                <a:spcPts val="2500"/>
              </a:lnSpc>
              <a:buNone/>
            </a:pPr>
            <a:r>
              <a:rPr lang="en-US" sz="1550" dirty="0">
                <a:solidFill>
                  <a:srgbClr val="D7E5D8"/>
                </a:solidFill>
                <a:latin typeface="Syne" pitchFamily="34" charset="0"/>
                <a:ea typeface="Syne" pitchFamily="34" charset="-122"/>
                <a:cs typeface="Syne" pitchFamily="34" charset="-120"/>
              </a:rPr>
              <a:t>прочий персонал </a:t>
            </a:r>
            <a:endParaRPr lang="en-US" sz="1550" dirty="0"/>
          </a:p>
        </p:txBody>
      </p:sp>
      <p:sp>
        <p:nvSpPr>
          <p:cNvPr id="24" name="Text 21"/>
          <p:cNvSpPr/>
          <p:nvPr/>
        </p:nvSpPr>
        <p:spPr>
          <a:xfrm>
            <a:off x="10221635" y="5909310"/>
            <a:ext cx="1305520" cy="401122"/>
          </a:xfrm>
          <a:prstGeom prst="rect">
            <a:avLst/>
          </a:prstGeom>
          <a:noFill/>
          <a:ln/>
        </p:spPr>
        <p:txBody>
          <a:bodyPr wrap="none" lIns="0" tIns="0" rIns="0" bIns="0" rtlCol="0" anchor="t"/>
          <a:lstStyle/>
          <a:p>
            <a:pPr marL="0" indent="0" algn="l">
              <a:lnSpc>
                <a:spcPts val="3150"/>
              </a:lnSpc>
              <a:buNone/>
            </a:pPr>
            <a:r>
              <a:rPr lang="en-US" sz="1950" b="1" dirty="0">
                <a:solidFill>
                  <a:srgbClr val="00B050"/>
                </a:solidFill>
                <a:latin typeface="Syne" pitchFamily="34" charset="0"/>
                <a:ea typeface="Syne" pitchFamily="34" charset="-122"/>
                <a:cs typeface="Syne" pitchFamily="34" charset="-120"/>
              </a:rPr>
              <a:t>1</a:t>
            </a:r>
            <a:endParaRPr lang="en-US" sz="1950" dirty="0">
              <a:solidFill>
                <a:srgbClr val="00B050"/>
              </a:solidFill>
            </a:endParaRPr>
          </a:p>
        </p:txBody>
      </p:sp>
      <p:sp>
        <p:nvSpPr>
          <p:cNvPr id="25" name="Text 22"/>
          <p:cNvSpPr/>
          <p:nvPr/>
        </p:nvSpPr>
        <p:spPr>
          <a:xfrm>
            <a:off x="11936016" y="5909310"/>
            <a:ext cx="1784033" cy="401122"/>
          </a:xfrm>
          <a:prstGeom prst="rect">
            <a:avLst/>
          </a:prstGeom>
          <a:noFill/>
          <a:ln/>
        </p:spPr>
        <p:txBody>
          <a:bodyPr wrap="none" lIns="0" tIns="0" rIns="0" bIns="0" rtlCol="0" anchor="t"/>
          <a:lstStyle/>
          <a:p>
            <a:pPr marL="0" indent="0" algn="l">
              <a:lnSpc>
                <a:spcPts val="3150"/>
              </a:lnSpc>
              <a:buNone/>
            </a:pPr>
            <a:r>
              <a:rPr lang="en-US" sz="1950" b="1" dirty="0">
                <a:solidFill>
                  <a:srgbClr val="00B050"/>
                </a:solidFill>
                <a:latin typeface="Syne" pitchFamily="34" charset="0"/>
                <a:ea typeface="Syne" pitchFamily="34" charset="-122"/>
                <a:cs typeface="Syne" pitchFamily="34" charset="-120"/>
              </a:rPr>
              <a:t>0</a:t>
            </a:r>
            <a:endParaRPr lang="en-US" sz="1950" dirty="0">
              <a:solidFill>
                <a:srgbClr val="00B050"/>
              </a:solidFill>
            </a:endParaRPr>
          </a:p>
        </p:txBody>
      </p:sp>
      <p:sp>
        <p:nvSpPr>
          <p:cNvPr id="26" name="Text 23"/>
          <p:cNvSpPr/>
          <p:nvPr/>
        </p:nvSpPr>
        <p:spPr>
          <a:xfrm>
            <a:off x="8071128" y="6863370"/>
            <a:ext cx="5910977" cy="1061430"/>
          </a:xfrm>
          <a:prstGeom prst="rect">
            <a:avLst/>
          </a:prstGeom>
          <a:noFill/>
          <a:ln/>
        </p:spPr>
        <p:txBody>
          <a:bodyPr wrap="square" lIns="0" tIns="0" rIns="0" bIns="0" rtlCol="0" anchor="t"/>
          <a:lstStyle/>
          <a:p>
            <a:pPr marL="342900" indent="-342900" algn="just">
              <a:buSzPct val="100000"/>
              <a:buChar char="•"/>
            </a:pPr>
            <a:r>
              <a:rPr lang="en-US" sz="1550" dirty="0">
                <a:solidFill>
                  <a:srgbClr val="D7E5D8"/>
                </a:solidFill>
                <a:latin typeface="Syne" pitchFamily="34" charset="0"/>
                <a:ea typeface="Syne" pitchFamily="34" charset="-122"/>
                <a:cs typeface="Syne" pitchFamily="34" charset="-120"/>
              </a:rPr>
              <a:t>на </a:t>
            </a:r>
            <a:r>
              <a:rPr lang="en-US" sz="1550" dirty="0" err="1">
                <a:solidFill>
                  <a:srgbClr val="D7E5D8"/>
                </a:solidFill>
                <a:latin typeface="Syne" pitchFamily="34" charset="0"/>
                <a:ea typeface="Syne" pitchFamily="34" charset="-122"/>
                <a:cs typeface="Syne" pitchFamily="34" charset="-120"/>
              </a:rPr>
              <a:t>фото</a:t>
            </a:r>
            <a:r>
              <a:rPr lang="en-US" sz="1550" dirty="0">
                <a:solidFill>
                  <a:srgbClr val="D7E5D8"/>
                </a:solidFill>
                <a:latin typeface="Syne" pitchFamily="34" charset="0"/>
                <a:ea typeface="Syne" pitchFamily="34" charset="-122"/>
                <a:cs typeface="Syne" pitchFamily="34" charset="-120"/>
              </a:rPr>
              <a:t> </a:t>
            </a:r>
            <a:r>
              <a:rPr lang="ru-RU" sz="1550" dirty="0" smtClean="0">
                <a:solidFill>
                  <a:srgbClr val="D7E5D8"/>
                </a:solidFill>
                <a:latin typeface="Syne" pitchFamily="34" charset="0"/>
                <a:ea typeface="Syne" pitchFamily="34" charset="-122"/>
                <a:cs typeface="Syne" pitchFamily="34" charset="-120"/>
              </a:rPr>
              <a:t>Рыбин Александр </a:t>
            </a:r>
            <a:r>
              <a:rPr lang="en-US" sz="1550" dirty="0" err="1" smtClean="0">
                <a:solidFill>
                  <a:srgbClr val="D7E5D8"/>
                </a:solidFill>
                <a:latin typeface="Syne" pitchFamily="34" charset="0"/>
                <a:ea typeface="Syne" pitchFamily="34" charset="-122"/>
                <a:cs typeface="Syne" pitchFamily="34" charset="-120"/>
              </a:rPr>
              <a:t>целевой</a:t>
            </a:r>
            <a:r>
              <a:rPr lang="en-US" sz="1550" dirty="0" smtClean="0">
                <a:solidFill>
                  <a:srgbClr val="D7E5D8"/>
                </a:solidFill>
                <a:latin typeface="Syne" pitchFamily="34" charset="0"/>
                <a:ea typeface="Syne" pitchFamily="34" charset="-122"/>
                <a:cs typeface="Syne" pitchFamily="34" charset="-120"/>
              </a:rPr>
              <a:t> </a:t>
            </a:r>
            <a:r>
              <a:rPr lang="en-US" sz="1550" dirty="0" err="1" smtClean="0">
                <a:solidFill>
                  <a:srgbClr val="D7E5D8"/>
                </a:solidFill>
                <a:latin typeface="Syne" pitchFamily="34" charset="0"/>
                <a:ea typeface="Syne" pitchFamily="34" charset="-122"/>
                <a:cs typeface="Syne" pitchFamily="34" charset="-120"/>
              </a:rPr>
              <a:t>ординатор</a:t>
            </a:r>
            <a:r>
              <a:rPr lang="ru-RU" sz="1550" dirty="0" smtClean="0">
                <a:solidFill>
                  <a:srgbClr val="D7E5D8"/>
                </a:solidFill>
                <a:latin typeface="Syne" pitchFamily="34" charset="0"/>
                <a:ea typeface="Syne" pitchFamily="34" charset="-122"/>
                <a:cs typeface="Syne" pitchFamily="34" charset="-120"/>
              </a:rPr>
              <a:t> </a:t>
            </a:r>
            <a:r>
              <a:rPr lang="en-US" sz="1550" dirty="0" smtClean="0">
                <a:solidFill>
                  <a:srgbClr val="D7E5D8"/>
                </a:solidFill>
                <a:latin typeface="Syne" pitchFamily="34" charset="0"/>
                <a:ea typeface="Syne" pitchFamily="34" charset="-122"/>
                <a:cs typeface="Syne" pitchFamily="34" charset="-120"/>
              </a:rPr>
              <a:t>ВолгГМУ </a:t>
            </a:r>
            <a:r>
              <a:rPr lang="ru-RU" sz="1550" dirty="0" smtClean="0">
                <a:solidFill>
                  <a:srgbClr val="D7E5D8"/>
                </a:solidFill>
                <a:latin typeface="Syne" pitchFamily="34" charset="0"/>
                <a:ea typeface="Syne" pitchFamily="34" charset="-122"/>
                <a:cs typeface="Syne" pitchFamily="34" charset="-120"/>
              </a:rPr>
              <a:t>по направлению «Урология» и участники XX юбилейного международного конгресса Российского общества </a:t>
            </a:r>
            <a:r>
              <a:rPr lang="ru-RU" sz="1550" dirty="0" err="1" smtClean="0">
                <a:solidFill>
                  <a:srgbClr val="D7E5D8"/>
                </a:solidFill>
                <a:latin typeface="Syne" pitchFamily="34" charset="0"/>
                <a:ea typeface="Syne" pitchFamily="34" charset="-122"/>
                <a:cs typeface="Syne" pitchFamily="34" charset="-120"/>
              </a:rPr>
              <a:t>онкоурологов</a:t>
            </a:r>
            <a:r>
              <a:rPr lang="ru-RU" sz="1550" dirty="0" smtClean="0">
                <a:solidFill>
                  <a:srgbClr val="D7E5D8"/>
                </a:solidFill>
                <a:latin typeface="Syne" pitchFamily="34" charset="0"/>
                <a:ea typeface="Syne" pitchFamily="34" charset="-122"/>
                <a:cs typeface="Syne" pitchFamily="34" charset="-120"/>
              </a:rPr>
              <a:t>, г. Москва </a:t>
            </a:r>
          </a:p>
          <a:p>
            <a:pPr marL="342900" indent="-342900">
              <a:buSzPct val="100000"/>
              <a:buChar char="•"/>
            </a:pPr>
            <a:endParaRPr lang="ru-RU" sz="1550" dirty="0" smtClean="0">
              <a:solidFill>
                <a:srgbClr val="D7E5D8"/>
              </a:solidFill>
              <a:latin typeface="Syne" pitchFamily="34" charset="0"/>
              <a:ea typeface="Syne" pitchFamily="34" charset="-122"/>
              <a:cs typeface="Syne" pitchFamily="34" charset="-120"/>
            </a:endParaRPr>
          </a:p>
          <a:p>
            <a:pPr marL="342900" indent="-342900" algn="l">
              <a:lnSpc>
                <a:spcPts val="2500"/>
              </a:lnSpc>
              <a:buSzPct val="100000"/>
            </a:pPr>
            <a:endParaRPr lang="ru-RU" sz="1550" dirty="0" smtClean="0">
              <a:solidFill>
                <a:srgbClr val="D7E5D8"/>
              </a:solidFill>
              <a:latin typeface="Syne" pitchFamily="34" charset="0"/>
              <a:ea typeface="Syne" pitchFamily="34" charset="-122"/>
              <a:cs typeface="Syne" pitchFamily="34" charset="-120"/>
            </a:endParaRPr>
          </a:p>
        </p:txBody>
      </p:sp>
      <p:pic>
        <p:nvPicPr>
          <p:cNvPr id="1027" name="Picture 3" descr="C:\Users\user1\Desktop\IMG-20251010-WA0000.jpg"/>
          <p:cNvPicPr>
            <a:picLocks noChangeAspect="1" noChangeArrowheads="1"/>
          </p:cNvPicPr>
          <p:nvPr/>
        </p:nvPicPr>
        <p:blipFill>
          <a:blip r:embed="rId3"/>
          <a:srcRect/>
          <a:stretch>
            <a:fillRect/>
          </a:stretch>
        </p:blipFill>
        <p:spPr bwMode="auto">
          <a:xfrm>
            <a:off x="123133" y="197958"/>
            <a:ext cx="7701179" cy="4685390"/>
          </a:xfrm>
          <a:prstGeom prst="rect">
            <a:avLst/>
          </a:prstGeom>
          <a:noFill/>
        </p:spPr>
      </p:pic>
      <p:pic>
        <p:nvPicPr>
          <p:cNvPr id="1029" name="Picture 5" descr="C:\Users\user1\Desktop\IMG-20251010-WA0003.jpg"/>
          <p:cNvPicPr>
            <a:picLocks noChangeAspect="1" noChangeArrowheads="1"/>
          </p:cNvPicPr>
          <p:nvPr/>
        </p:nvPicPr>
        <p:blipFill>
          <a:blip r:embed="rId4"/>
          <a:srcRect/>
          <a:stretch>
            <a:fillRect/>
          </a:stretch>
        </p:blipFill>
        <p:spPr bwMode="auto">
          <a:xfrm>
            <a:off x="123133" y="5007037"/>
            <a:ext cx="7701179" cy="308851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09255" y="653653"/>
            <a:ext cx="7774781" cy="1466969"/>
          </a:xfrm>
          <a:prstGeom prst="rect">
            <a:avLst/>
          </a:prstGeom>
          <a:noFill/>
          <a:ln/>
        </p:spPr>
        <p:txBody>
          <a:bodyPr wrap="square" lIns="0" tIns="0" rIns="0" bIns="0" rtlCol="0" anchor="t"/>
          <a:lstStyle/>
          <a:p>
            <a:pPr marL="0" indent="0" algn="l">
              <a:lnSpc>
                <a:spcPts val="3850"/>
              </a:lnSpc>
              <a:buNone/>
            </a:pPr>
            <a:r>
              <a:rPr lang="en-US" sz="2800" b="1" dirty="0">
                <a:solidFill>
                  <a:srgbClr val="00B050"/>
                </a:solidFill>
                <a:latin typeface="Syne Extra Bold" panose="020B0604020202020204" charset="0"/>
                <a:ea typeface="Syne Extra Bold" pitchFamily="34" charset="-122"/>
                <a:cs typeface="Syne Extra Bold" pitchFamily="34" charset="-120"/>
              </a:rPr>
              <a:t>Восполнение кадрового состава кафедр (движение по квалификационной лестнице)</a:t>
            </a:r>
            <a:endParaRPr lang="en-US" sz="2800" dirty="0">
              <a:solidFill>
                <a:srgbClr val="00B050"/>
              </a:solidFill>
              <a:latin typeface="Syne Extra Bold" panose="020B0604020202020204" charset="0"/>
            </a:endParaRPr>
          </a:p>
        </p:txBody>
      </p:sp>
      <p:sp>
        <p:nvSpPr>
          <p:cNvPr id="4" name="Text 1"/>
          <p:cNvSpPr/>
          <p:nvPr/>
        </p:nvSpPr>
        <p:spPr>
          <a:xfrm>
            <a:off x="684609" y="2316123"/>
            <a:ext cx="3912037" cy="488990"/>
          </a:xfrm>
          <a:prstGeom prst="rect">
            <a:avLst/>
          </a:prstGeom>
          <a:noFill/>
          <a:ln/>
        </p:spPr>
        <p:txBody>
          <a:bodyPr wrap="none" lIns="0" tIns="0" rIns="0" bIns="0" rtlCol="0" anchor="t"/>
          <a:lstStyle/>
          <a:p>
            <a:pPr marL="0" indent="0" algn="l">
              <a:lnSpc>
                <a:spcPts val="3850"/>
              </a:lnSpc>
              <a:buNone/>
            </a:pPr>
            <a:r>
              <a:rPr lang="en-US" sz="3200" b="1" dirty="0">
                <a:solidFill>
                  <a:srgbClr val="00B050"/>
                </a:solidFill>
                <a:latin typeface="Syne Extra Bold" panose="020B0604020202020204" charset="0"/>
                <a:ea typeface="Syne Extra Bold" pitchFamily="34" charset="-122"/>
                <a:cs typeface="Syne Extra Bold" pitchFamily="34" charset="-120"/>
              </a:rPr>
              <a:t>2021 - 2025</a:t>
            </a:r>
            <a:endParaRPr lang="en-US" sz="3200" dirty="0">
              <a:solidFill>
                <a:srgbClr val="00B050"/>
              </a:solidFill>
              <a:latin typeface="Syne Extra Bold" panose="020B0604020202020204" charset="0"/>
            </a:endParaRPr>
          </a:p>
        </p:txBody>
      </p:sp>
      <p:sp>
        <p:nvSpPr>
          <p:cNvPr id="5" name="Shape 2"/>
          <p:cNvSpPr/>
          <p:nvPr/>
        </p:nvSpPr>
        <p:spPr>
          <a:xfrm>
            <a:off x="684609" y="3098483"/>
            <a:ext cx="7774781" cy="1531858"/>
          </a:xfrm>
          <a:prstGeom prst="roundRect">
            <a:avLst>
              <a:gd name="adj" fmla="val 5363"/>
            </a:avLst>
          </a:prstGeom>
          <a:noFill/>
          <a:ln w="7620">
            <a:solidFill>
              <a:srgbClr val="FFFFFF">
                <a:alpha val="24000"/>
              </a:srgbClr>
            </a:solidFill>
            <a:prstDash val="solid"/>
          </a:ln>
        </p:spPr>
      </p:sp>
      <p:sp>
        <p:nvSpPr>
          <p:cNvPr id="6" name="Shape 3"/>
          <p:cNvSpPr/>
          <p:nvPr/>
        </p:nvSpPr>
        <p:spPr>
          <a:xfrm>
            <a:off x="692229" y="3106103"/>
            <a:ext cx="7759541" cy="875586"/>
          </a:xfrm>
          <a:prstGeom prst="rect">
            <a:avLst/>
          </a:prstGeom>
          <a:solidFill>
            <a:srgbClr val="FFFFFF">
              <a:alpha val="4000"/>
            </a:srgbClr>
          </a:solidFill>
          <a:ln/>
        </p:spPr>
      </p:sp>
      <p:sp>
        <p:nvSpPr>
          <p:cNvPr id="7" name="Text 4"/>
          <p:cNvSpPr/>
          <p:nvPr/>
        </p:nvSpPr>
        <p:spPr>
          <a:xfrm>
            <a:off x="887968" y="3230999"/>
            <a:ext cx="1834396" cy="625793"/>
          </a:xfrm>
          <a:prstGeom prst="rect">
            <a:avLst/>
          </a:prstGeom>
          <a:noFill/>
          <a:ln/>
        </p:spPr>
        <p:txBody>
          <a:bodyPr wrap="square" lIns="0" tIns="0" rIns="0" bIns="0" rtlCol="0" anchor="t"/>
          <a:lstStyle/>
          <a:p>
            <a:pPr marL="0" indent="0" algn="l">
              <a:lnSpc>
                <a:spcPts val="2450"/>
              </a:lnSpc>
              <a:buNone/>
            </a:pPr>
            <a:r>
              <a:rPr lang="en-US" sz="1500" dirty="0">
                <a:solidFill>
                  <a:srgbClr val="D7E5D8"/>
                </a:solidFill>
                <a:latin typeface="Syne" pitchFamily="34" charset="0"/>
                <a:ea typeface="Syne" pitchFamily="34" charset="-122"/>
                <a:cs typeface="Syne" pitchFamily="34" charset="-120"/>
              </a:rPr>
              <a:t>работают ассистентами</a:t>
            </a:r>
            <a:endParaRPr lang="en-US" sz="1500" dirty="0"/>
          </a:p>
        </p:txBody>
      </p:sp>
      <p:sp>
        <p:nvSpPr>
          <p:cNvPr id="8" name="Text 5"/>
          <p:cNvSpPr/>
          <p:nvPr/>
        </p:nvSpPr>
        <p:spPr>
          <a:xfrm>
            <a:off x="3120985" y="3230999"/>
            <a:ext cx="1645206" cy="625793"/>
          </a:xfrm>
          <a:prstGeom prst="rect">
            <a:avLst/>
          </a:prstGeom>
          <a:noFill/>
          <a:ln/>
        </p:spPr>
        <p:txBody>
          <a:bodyPr wrap="square" lIns="0" tIns="0" rIns="0" bIns="0" rtlCol="0" anchor="t"/>
          <a:lstStyle/>
          <a:p>
            <a:pPr marL="0" indent="0" algn="l">
              <a:lnSpc>
                <a:spcPts val="2450"/>
              </a:lnSpc>
              <a:buNone/>
            </a:pPr>
            <a:r>
              <a:rPr lang="en-US" sz="1500" dirty="0">
                <a:solidFill>
                  <a:srgbClr val="D7E5D8"/>
                </a:solidFill>
                <a:latin typeface="Syne" pitchFamily="34" charset="0"/>
                <a:ea typeface="Syne" pitchFamily="34" charset="-122"/>
                <a:cs typeface="Syne" pitchFamily="34" charset="-120"/>
              </a:rPr>
              <a:t>количество кафедр</a:t>
            </a:r>
            <a:endParaRPr lang="en-US" sz="1500" dirty="0"/>
          </a:p>
        </p:txBody>
      </p:sp>
      <p:sp>
        <p:nvSpPr>
          <p:cNvPr id="9" name="Text 6"/>
          <p:cNvSpPr/>
          <p:nvPr/>
        </p:nvSpPr>
        <p:spPr>
          <a:xfrm>
            <a:off x="5164812" y="3230999"/>
            <a:ext cx="1503164" cy="625793"/>
          </a:xfrm>
          <a:prstGeom prst="rect">
            <a:avLst/>
          </a:prstGeom>
          <a:noFill/>
          <a:ln/>
        </p:spPr>
        <p:txBody>
          <a:bodyPr wrap="square" lIns="0" tIns="0" rIns="0" bIns="0" rtlCol="0" anchor="t"/>
          <a:lstStyle/>
          <a:p>
            <a:pPr marL="0" indent="0" algn="l">
              <a:lnSpc>
                <a:spcPts val="2450"/>
              </a:lnSpc>
              <a:buNone/>
            </a:pPr>
            <a:r>
              <a:rPr lang="en-US" sz="1500" dirty="0">
                <a:solidFill>
                  <a:srgbClr val="D7E5D8"/>
                </a:solidFill>
                <a:latin typeface="Syne Extra Bold" panose="020B0604020202020204" charset="0"/>
                <a:ea typeface="Syne" pitchFamily="34" charset="-122"/>
                <a:cs typeface="Syne" pitchFamily="34" charset="-120"/>
              </a:rPr>
              <a:t>утверждена</a:t>
            </a:r>
            <a:r>
              <a:rPr lang="en-US" sz="1500" dirty="0">
                <a:solidFill>
                  <a:srgbClr val="D7E5D8"/>
                </a:solidFill>
                <a:latin typeface="Syne" pitchFamily="34" charset="0"/>
                <a:ea typeface="Syne" pitchFamily="34" charset="-122"/>
                <a:cs typeface="Syne" pitchFamily="34" charset="-120"/>
              </a:rPr>
              <a:t>  тема </a:t>
            </a:r>
            <a:endParaRPr lang="en-US" sz="1500" dirty="0"/>
          </a:p>
        </p:txBody>
      </p:sp>
      <p:sp>
        <p:nvSpPr>
          <p:cNvPr id="10" name="Text 7"/>
          <p:cNvSpPr/>
          <p:nvPr/>
        </p:nvSpPr>
        <p:spPr>
          <a:xfrm>
            <a:off x="7066598" y="3230999"/>
            <a:ext cx="1189673" cy="625793"/>
          </a:xfrm>
          <a:prstGeom prst="rect">
            <a:avLst/>
          </a:prstGeom>
          <a:noFill/>
          <a:ln/>
        </p:spPr>
        <p:txBody>
          <a:bodyPr wrap="square" lIns="0" tIns="0" rIns="0" bIns="0" rtlCol="0" anchor="t"/>
          <a:lstStyle/>
          <a:p>
            <a:pPr marL="0" indent="0" algn="l">
              <a:lnSpc>
                <a:spcPts val="2450"/>
              </a:lnSpc>
              <a:buNone/>
            </a:pPr>
            <a:r>
              <a:rPr lang="en-US" sz="1500" dirty="0">
                <a:solidFill>
                  <a:srgbClr val="D7E5D8"/>
                </a:solidFill>
                <a:latin typeface="Syne" pitchFamily="34" charset="0"/>
                <a:ea typeface="Syne" pitchFamily="34" charset="-122"/>
                <a:cs typeface="Syne" pitchFamily="34" charset="-120"/>
              </a:rPr>
              <a:t>ученая </a:t>
            </a:r>
            <a:r>
              <a:rPr lang="en-US" sz="1500" dirty="0">
                <a:solidFill>
                  <a:srgbClr val="D7E5D8"/>
                </a:solidFill>
                <a:latin typeface="Syne Extra Bold" panose="020B0604020202020204" charset="0"/>
                <a:ea typeface="Syne" pitchFamily="34" charset="-122"/>
                <a:cs typeface="Syne" pitchFamily="34" charset="-120"/>
              </a:rPr>
              <a:t>степень</a:t>
            </a:r>
            <a:r>
              <a:rPr lang="en-US" sz="1500" dirty="0">
                <a:solidFill>
                  <a:srgbClr val="D7E5D8"/>
                </a:solidFill>
                <a:latin typeface="Syne" pitchFamily="34" charset="0"/>
                <a:ea typeface="Syne" pitchFamily="34" charset="-122"/>
                <a:cs typeface="Syne" pitchFamily="34" charset="-120"/>
              </a:rPr>
              <a:t> КН </a:t>
            </a:r>
            <a:endParaRPr lang="en-US" sz="1500" dirty="0"/>
          </a:p>
        </p:txBody>
      </p:sp>
      <p:sp>
        <p:nvSpPr>
          <p:cNvPr id="11" name="Shape 8"/>
          <p:cNvSpPr/>
          <p:nvPr/>
        </p:nvSpPr>
        <p:spPr>
          <a:xfrm>
            <a:off x="684609" y="3981688"/>
            <a:ext cx="7759541" cy="641033"/>
          </a:xfrm>
          <a:prstGeom prst="rect">
            <a:avLst/>
          </a:prstGeom>
          <a:solidFill>
            <a:srgbClr val="000000">
              <a:alpha val="4000"/>
            </a:srgbClr>
          </a:solidFill>
          <a:ln/>
        </p:spPr>
      </p:sp>
      <p:sp>
        <p:nvSpPr>
          <p:cNvPr id="12" name="Text 9"/>
          <p:cNvSpPr/>
          <p:nvPr/>
        </p:nvSpPr>
        <p:spPr>
          <a:xfrm>
            <a:off x="887968" y="4106585"/>
            <a:ext cx="1834396" cy="391239"/>
          </a:xfrm>
          <a:prstGeom prst="rect">
            <a:avLst/>
          </a:prstGeom>
          <a:noFill/>
          <a:ln/>
        </p:spPr>
        <p:txBody>
          <a:bodyPr wrap="none" lIns="0" tIns="0" rIns="0" bIns="0" rtlCol="0" anchor="t"/>
          <a:lstStyle/>
          <a:p>
            <a:pPr marL="0" indent="0" algn="l">
              <a:lnSpc>
                <a:spcPts val="3050"/>
              </a:lnSpc>
              <a:buNone/>
            </a:pPr>
            <a:r>
              <a:rPr lang="en-US" sz="1900" b="1" dirty="0" smtClean="0">
                <a:solidFill>
                  <a:srgbClr val="00B050"/>
                </a:solidFill>
                <a:latin typeface="Syne" pitchFamily="34" charset="0"/>
                <a:ea typeface="Syne" pitchFamily="34" charset="-122"/>
                <a:cs typeface="Syne" pitchFamily="34" charset="-120"/>
              </a:rPr>
              <a:t>3</a:t>
            </a:r>
            <a:r>
              <a:rPr lang="ru-RU" sz="1900" b="1" dirty="0" smtClean="0">
                <a:solidFill>
                  <a:srgbClr val="00B050"/>
                </a:solidFill>
                <a:latin typeface="Syne" pitchFamily="34" charset="0"/>
                <a:ea typeface="Syne" pitchFamily="34" charset="-122"/>
                <a:cs typeface="Syne" pitchFamily="34" charset="-120"/>
              </a:rPr>
              <a:t>9</a:t>
            </a:r>
            <a:endParaRPr lang="en-US" sz="1900" dirty="0">
              <a:solidFill>
                <a:srgbClr val="00B050"/>
              </a:solidFill>
            </a:endParaRPr>
          </a:p>
        </p:txBody>
      </p:sp>
      <p:sp>
        <p:nvSpPr>
          <p:cNvPr id="13" name="Text 10"/>
          <p:cNvSpPr/>
          <p:nvPr/>
        </p:nvSpPr>
        <p:spPr>
          <a:xfrm>
            <a:off x="3120985" y="4106585"/>
            <a:ext cx="1645206" cy="391239"/>
          </a:xfrm>
          <a:prstGeom prst="rect">
            <a:avLst/>
          </a:prstGeom>
          <a:noFill/>
          <a:ln/>
        </p:spPr>
        <p:txBody>
          <a:bodyPr wrap="none" lIns="0" tIns="0" rIns="0" bIns="0" rtlCol="0" anchor="t"/>
          <a:lstStyle/>
          <a:p>
            <a:pPr marL="0" indent="0" algn="l">
              <a:lnSpc>
                <a:spcPts val="3050"/>
              </a:lnSpc>
              <a:buNone/>
            </a:pPr>
            <a:r>
              <a:rPr lang="ru-RU" sz="1900" b="1" dirty="0" smtClean="0">
                <a:solidFill>
                  <a:srgbClr val="00B050"/>
                </a:solidFill>
                <a:latin typeface="Syne" pitchFamily="34" charset="0"/>
                <a:ea typeface="Syne" pitchFamily="34" charset="-122"/>
                <a:cs typeface="Syne" pitchFamily="34" charset="-120"/>
              </a:rPr>
              <a:t>41</a:t>
            </a:r>
            <a:endParaRPr lang="en-US" sz="1900" dirty="0">
              <a:solidFill>
                <a:srgbClr val="00B050"/>
              </a:solidFill>
            </a:endParaRPr>
          </a:p>
        </p:txBody>
      </p:sp>
      <p:sp>
        <p:nvSpPr>
          <p:cNvPr id="14" name="Text 11"/>
          <p:cNvSpPr/>
          <p:nvPr/>
        </p:nvSpPr>
        <p:spPr>
          <a:xfrm>
            <a:off x="5164812" y="4106585"/>
            <a:ext cx="1503164" cy="391239"/>
          </a:xfrm>
          <a:prstGeom prst="rect">
            <a:avLst/>
          </a:prstGeom>
          <a:noFill/>
          <a:ln/>
        </p:spPr>
        <p:txBody>
          <a:bodyPr wrap="none" lIns="0" tIns="0" rIns="0" bIns="0" rtlCol="0" anchor="t"/>
          <a:lstStyle/>
          <a:p>
            <a:pPr marL="0" indent="0" algn="l">
              <a:lnSpc>
                <a:spcPts val="3050"/>
              </a:lnSpc>
              <a:buNone/>
            </a:pPr>
            <a:r>
              <a:rPr lang="ru-RU" sz="1900" b="1" dirty="0" smtClean="0">
                <a:solidFill>
                  <a:srgbClr val="00B050"/>
                </a:solidFill>
                <a:latin typeface="Syne" pitchFamily="34" charset="0"/>
                <a:ea typeface="Syne" pitchFamily="34" charset="-122"/>
                <a:cs typeface="Syne" pitchFamily="34" charset="-120"/>
              </a:rPr>
              <a:t>29</a:t>
            </a:r>
            <a:endParaRPr lang="en-US" sz="1900" dirty="0">
              <a:solidFill>
                <a:srgbClr val="00B050"/>
              </a:solidFill>
            </a:endParaRPr>
          </a:p>
        </p:txBody>
      </p:sp>
      <p:sp>
        <p:nvSpPr>
          <p:cNvPr id="15" name="Text 12"/>
          <p:cNvSpPr/>
          <p:nvPr/>
        </p:nvSpPr>
        <p:spPr>
          <a:xfrm>
            <a:off x="7066598" y="4106585"/>
            <a:ext cx="1189673" cy="391239"/>
          </a:xfrm>
          <a:prstGeom prst="rect">
            <a:avLst/>
          </a:prstGeom>
          <a:noFill/>
          <a:ln/>
        </p:spPr>
        <p:txBody>
          <a:bodyPr wrap="none" lIns="0" tIns="0" rIns="0" bIns="0" rtlCol="0" anchor="t"/>
          <a:lstStyle/>
          <a:p>
            <a:pPr marL="0" indent="0" algn="l">
              <a:lnSpc>
                <a:spcPts val="3050"/>
              </a:lnSpc>
              <a:buNone/>
            </a:pPr>
            <a:r>
              <a:rPr lang="en-US" sz="1900" b="1" dirty="0">
                <a:solidFill>
                  <a:srgbClr val="00B050"/>
                </a:solidFill>
                <a:latin typeface="Syne" pitchFamily="34" charset="0"/>
                <a:ea typeface="Syne" pitchFamily="34" charset="-122"/>
                <a:cs typeface="Syne" pitchFamily="34" charset="-120"/>
              </a:rPr>
              <a:t>1</a:t>
            </a:r>
            <a:endParaRPr lang="en-US" sz="1900" dirty="0">
              <a:solidFill>
                <a:srgbClr val="00B050"/>
              </a:solidFill>
            </a:endParaRPr>
          </a:p>
        </p:txBody>
      </p:sp>
      <p:sp>
        <p:nvSpPr>
          <p:cNvPr id="16" name="Text 13"/>
          <p:cNvSpPr/>
          <p:nvPr/>
        </p:nvSpPr>
        <p:spPr>
          <a:xfrm>
            <a:off x="684609" y="4850368"/>
            <a:ext cx="7774781" cy="391239"/>
          </a:xfrm>
          <a:prstGeom prst="rect">
            <a:avLst/>
          </a:prstGeom>
          <a:noFill/>
          <a:ln/>
        </p:spPr>
        <p:txBody>
          <a:bodyPr wrap="none" lIns="0" tIns="0" rIns="0" bIns="0" rtlCol="0" anchor="t"/>
          <a:lstStyle/>
          <a:p>
            <a:pPr marL="0" indent="0" algn="l">
              <a:lnSpc>
                <a:spcPts val="3050"/>
              </a:lnSpc>
              <a:buNone/>
            </a:pPr>
            <a:endParaRPr lang="en-US" sz="1900" dirty="0"/>
          </a:p>
        </p:txBody>
      </p:sp>
      <p:sp>
        <p:nvSpPr>
          <p:cNvPr id="17" name="Text 14"/>
          <p:cNvSpPr/>
          <p:nvPr/>
        </p:nvSpPr>
        <p:spPr>
          <a:xfrm>
            <a:off x="692230" y="5454015"/>
            <a:ext cx="8218234" cy="782479"/>
          </a:xfrm>
          <a:prstGeom prst="rect">
            <a:avLst/>
          </a:prstGeom>
          <a:noFill/>
          <a:ln/>
        </p:spPr>
        <p:txBody>
          <a:bodyPr wrap="square" lIns="0" tIns="0" rIns="0" bIns="0" rtlCol="0" anchor="t"/>
          <a:lstStyle/>
          <a:p>
            <a:pPr marL="0" indent="0" algn="l">
              <a:lnSpc>
                <a:spcPts val="2450"/>
              </a:lnSpc>
              <a:buNone/>
            </a:pPr>
            <a:r>
              <a:rPr lang="en-US" sz="1600" dirty="0">
                <a:solidFill>
                  <a:srgbClr val="FFFFFF"/>
                </a:solidFill>
                <a:latin typeface="Syne Extra Bold" panose="020B0604020202020204" charset="0"/>
                <a:ea typeface="Syne" pitchFamily="34" charset="-122"/>
                <a:cs typeface="Syne" pitchFamily="34" charset="-120"/>
              </a:rPr>
              <a:t>На </a:t>
            </a:r>
            <a:r>
              <a:rPr lang="en-US" sz="1600" dirty="0" err="1">
                <a:solidFill>
                  <a:srgbClr val="FFFFFF"/>
                </a:solidFill>
                <a:latin typeface="Syne Extra Bold" panose="020B0604020202020204" charset="0"/>
                <a:ea typeface="Syne" pitchFamily="34" charset="-122"/>
                <a:cs typeface="Syne" pitchFamily="34" charset="-120"/>
              </a:rPr>
              <a:t>конец</a:t>
            </a:r>
            <a:r>
              <a:rPr lang="en-US" sz="1600" dirty="0">
                <a:solidFill>
                  <a:srgbClr val="FFFFFF"/>
                </a:solidFill>
                <a:latin typeface="Syne Extra Bold" panose="020B0604020202020204" charset="0"/>
                <a:ea typeface="Syne" pitchFamily="34" charset="-122"/>
                <a:cs typeface="Syne" pitchFamily="34" charset="-120"/>
              </a:rPr>
              <a:t> </a:t>
            </a:r>
            <a:r>
              <a:rPr lang="en-US" sz="1600" dirty="0" smtClean="0">
                <a:solidFill>
                  <a:srgbClr val="FFFFFF"/>
                </a:solidFill>
                <a:latin typeface="Syne Extra Bold" panose="020B0604020202020204" charset="0"/>
                <a:ea typeface="Syne" pitchFamily="34" charset="-122"/>
                <a:cs typeface="Syne" pitchFamily="34" charset="-120"/>
              </a:rPr>
              <a:t>202</a:t>
            </a:r>
            <a:r>
              <a:rPr lang="ru-RU" sz="1600" dirty="0" smtClean="0">
                <a:solidFill>
                  <a:srgbClr val="FFFFFF"/>
                </a:solidFill>
                <a:latin typeface="Syne Extra Bold" panose="020B0604020202020204" charset="0"/>
                <a:ea typeface="Syne" pitchFamily="34" charset="-122"/>
                <a:cs typeface="Syne" pitchFamily="34" charset="-120"/>
              </a:rPr>
              <a:t>6</a:t>
            </a:r>
            <a:r>
              <a:rPr lang="en-US" sz="1600" dirty="0" smtClean="0">
                <a:solidFill>
                  <a:srgbClr val="FFFFFF"/>
                </a:solidFill>
                <a:latin typeface="Syne Extra Bold" panose="020B0604020202020204" charset="0"/>
                <a:ea typeface="Syne" pitchFamily="34" charset="-122"/>
                <a:cs typeface="Syne" pitchFamily="34" charset="-120"/>
              </a:rPr>
              <a:t> </a:t>
            </a:r>
            <a:r>
              <a:rPr lang="en-US" sz="1600" dirty="0">
                <a:solidFill>
                  <a:srgbClr val="FFFFFF"/>
                </a:solidFill>
                <a:latin typeface="Syne Extra Bold" panose="020B0604020202020204" charset="0"/>
                <a:ea typeface="Syne" pitchFamily="34" charset="-122"/>
                <a:cs typeface="Syne" pitchFamily="34" charset="-120"/>
              </a:rPr>
              <a:t>года </a:t>
            </a:r>
            <a:r>
              <a:rPr lang="en-US" sz="1600" dirty="0" err="1">
                <a:solidFill>
                  <a:srgbClr val="FFFFFF"/>
                </a:solidFill>
                <a:latin typeface="Syne Extra Bold" panose="020B0604020202020204" charset="0"/>
                <a:ea typeface="Syne" pitchFamily="34" charset="-122"/>
                <a:cs typeface="Syne" pitchFamily="34" charset="-120"/>
              </a:rPr>
              <a:t>уже</a:t>
            </a:r>
            <a:r>
              <a:rPr lang="en-US" sz="1600" dirty="0">
                <a:solidFill>
                  <a:srgbClr val="00B050"/>
                </a:solidFill>
                <a:latin typeface="Syne Extra Bold" panose="020B0604020202020204" charset="0"/>
                <a:ea typeface="Syne" pitchFamily="34" charset="-122"/>
                <a:cs typeface="Syne" pitchFamily="34" charset="-120"/>
              </a:rPr>
              <a:t> </a:t>
            </a:r>
            <a:r>
              <a:rPr lang="en-US" sz="1600" b="1" dirty="0" smtClean="0">
                <a:solidFill>
                  <a:srgbClr val="00B050"/>
                </a:solidFill>
                <a:latin typeface="Syne Extra Bold" panose="020B0604020202020204" charset="0"/>
                <a:ea typeface="Syne" pitchFamily="34" charset="-122"/>
                <a:cs typeface="Syne" pitchFamily="34" charset="-120"/>
              </a:rPr>
              <a:t>5</a:t>
            </a:r>
            <a:r>
              <a:rPr lang="ru-RU" sz="1600" b="1" dirty="0" smtClean="0">
                <a:solidFill>
                  <a:srgbClr val="00B050"/>
                </a:solidFill>
                <a:latin typeface="Syne Extra Bold" panose="020B0604020202020204" charset="0"/>
                <a:ea typeface="Syne" pitchFamily="34" charset="-122"/>
                <a:cs typeface="Syne" pitchFamily="34" charset="-120"/>
              </a:rPr>
              <a:t>8</a:t>
            </a:r>
            <a:r>
              <a:rPr lang="en-US" sz="1600" dirty="0" smtClean="0">
                <a:solidFill>
                  <a:srgbClr val="00B050"/>
                </a:solidFill>
                <a:latin typeface="Syne Extra Bold" panose="020B0604020202020204" charset="0"/>
                <a:ea typeface="Syne" pitchFamily="34" charset="-122"/>
                <a:cs typeface="Syne" pitchFamily="34" charset="-120"/>
              </a:rPr>
              <a:t> </a:t>
            </a:r>
            <a:r>
              <a:rPr lang="en-US" sz="1600" dirty="0">
                <a:solidFill>
                  <a:srgbClr val="FFFFFF"/>
                </a:solidFill>
                <a:latin typeface="Syne Extra Bold" panose="020B0604020202020204" charset="0"/>
                <a:ea typeface="Syne" pitchFamily="34" charset="-122"/>
                <a:cs typeface="Syne" pitchFamily="34" charset="-120"/>
              </a:rPr>
              <a:t>кафедр  университета из  </a:t>
            </a:r>
            <a:r>
              <a:rPr lang="en-US" sz="1600" b="1" dirty="0">
                <a:solidFill>
                  <a:srgbClr val="00B050"/>
                </a:solidFill>
                <a:latin typeface="Syne Extra Bold" panose="020B0604020202020204" charset="0"/>
                <a:ea typeface="Syne" pitchFamily="34" charset="-122"/>
                <a:cs typeface="Syne" pitchFamily="34" charset="-120"/>
              </a:rPr>
              <a:t>73</a:t>
            </a:r>
            <a:r>
              <a:rPr lang="en-US" sz="1600" dirty="0">
                <a:solidFill>
                  <a:srgbClr val="00B050"/>
                </a:solidFill>
                <a:latin typeface="Syne Extra Bold" panose="020B0604020202020204" charset="0"/>
                <a:ea typeface="Syne" pitchFamily="34" charset="-122"/>
                <a:cs typeface="Syne" pitchFamily="34" charset="-120"/>
              </a:rPr>
              <a:t> </a:t>
            </a:r>
            <a:r>
              <a:rPr lang="en-US" sz="1600" dirty="0">
                <a:solidFill>
                  <a:srgbClr val="FFFFFF"/>
                </a:solidFill>
                <a:latin typeface="Syne Extra Bold" panose="020B0604020202020204" charset="0"/>
                <a:ea typeface="Syne" pitchFamily="34" charset="-122"/>
                <a:cs typeface="Syne" pitchFamily="34" charset="-120"/>
              </a:rPr>
              <a:t>примут участие в программе "Начни карьеру в ВолгГМУ!"</a:t>
            </a:r>
            <a:endParaRPr lang="en-US" sz="1600" dirty="0">
              <a:latin typeface="Syne Extra Bold" panose="020B0604020202020204" charset="0"/>
            </a:endParaRPr>
          </a:p>
        </p:txBody>
      </p:sp>
      <p:sp>
        <p:nvSpPr>
          <p:cNvPr id="18" name="Shape 15"/>
          <p:cNvSpPr/>
          <p:nvPr/>
        </p:nvSpPr>
        <p:spPr>
          <a:xfrm>
            <a:off x="304507" y="5534858"/>
            <a:ext cx="244435" cy="244435"/>
          </a:xfrm>
          <a:prstGeom prst="roundRect">
            <a:avLst>
              <a:gd name="adj" fmla="val 42013"/>
            </a:avLst>
          </a:prstGeom>
          <a:noFill/>
          <a:ln w="30480">
            <a:solidFill>
              <a:srgbClr val="07880A"/>
            </a:solidFill>
            <a:prstDash val="solid"/>
          </a:ln>
        </p:spPr>
      </p:sp>
      <p:sp>
        <p:nvSpPr>
          <p:cNvPr id="20" name="Text 17"/>
          <p:cNvSpPr/>
          <p:nvPr/>
        </p:nvSpPr>
        <p:spPr>
          <a:xfrm>
            <a:off x="684609" y="6852864"/>
            <a:ext cx="7774781" cy="723084"/>
          </a:xfrm>
          <a:prstGeom prst="rect">
            <a:avLst/>
          </a:prstGeom>
          <a:noFill/>
          <a:ln/>
        </p:spPr>
        <p:txBody>
          <a:bodyPr wrap="square" lIns="0" tIns="0" rIns="0" bIns="0" rtlCol="0" anchor="t"/>
          <a:lstStyle/>
          <a:p>
            <a:pPr marL="342900" indent="-342900" algn="l">
              <a:lnSpc>
                <a:spcPts val="2450"/>
              </a:lnSpc>
              <a:buSzPct val="100000"/>
              <a:buChar char="•"/>
            </a:pPr>
            <a:r>
              <a:rPr lang="en-US" sz="1500" dirty="0">
                <a:solidFill>
                  <a:srgbClr val="D7E5D8"/>
                </a:solidFill>
                <a:latin typeface="Syne Extra Bold" panose="020B0604020202020204" charset="0"/>
                <a:ea typeface="Syne" pitchFamily="34" charset="-122"/>
                <a:cs typeface="Syne" pitchFamily="34" charset="-120"/>
              </a:rPr>
              <a:t>на фото Нежинский Дмитрий целевой ординатор ВолгГМУ по специальности  "неврология" , ассистент кафедры неврологии, нейрохирургии, медицинской генетики ВолгГМУ</a:t>
            </a:r>
            <a:endParaRPr lang="en-US" sz="1500" dirty="0">
              <a:latin typeface="Syne Extra Bold" panose="020B060402020202020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3478490" y="256231"/>
            <a:ext cx="5399352" cy="1521199"/>
          </a:xfrm>
          <a:prstGeom prst="rect">
            <a:avLst/>
          </a:prstGeom>
          <a:noFill/>
          <a:ln/>
        </p:spPr>
        <p:txBody>
          <a:bodyPr wrap="square" lIns="0" tIns="0" rIns="0" bIns="0" rtlCol="0" anchor="t"/>
          <a:lstStyle/>
          <a:p>
            <a:pPr>
              <a:lnSpc>
                <a:spcPts val="3850"/>
              </a:lnSpc>
            </a:pPr>
            <a:r>
              <a:rPr lang="ru-RU" sz="2400" b="1" dirty="0" smtClean="0">
                <a:solidFill>
                  <a:srgbClr val="00B050"/>
                </a:solidFill>
                <a:effectLst>
                  <a:outerShdw blurRad="38100" dist="38100" dir="2700000" algn="tl">
                    <a:srgbClr val="000000">
                      <a:alpha val="43137"/>
                    </a:srgbClr>
                  </a:outerShdw>
                </a:effectLst>
                <a:latin typeface="Calibri (Основной текст)"/>
                <a:cs typeface="Times New Roman" panose="02020603050405020304" pitchFamily="18" charset="0"/>
              </a:rPr>
              <a:t>Университет как привлекательным работодатель!</a:t>
            </a:r>
          </a:p>
          <a:p>
            <a:pPr>
              <a:lnSpc>
                <a:spcPts val="3850"/>
              </a:lnSpc>
            </a:pPr>
            <a:endParaRPr lang="ru-RU" sz="3200" b="1" dirty="0">
              <a:solidFill>
                <a:schemeClr val="bg1"/>
              </a:solidFill>
              <a:effectLst>
                <a:outerShdw blurRad="38100" dist="38100" dir="2700000" algn="tl">
                  <a:srgbClr val="000000">
                    <a:alpha val="43137"/>
                  </a:srgbClr>
                </a:outerShdw>
              </a:effectLst>
              <a:latin typeface="Calibri (Основной текст)"/>
              <a:cs typeface="Times New Roman" panose="02020603050405020304" pitchFamily="18" charset="0"/>
            </a:endParaRPr>
          </a:p>
          <a:p>
            <a:pPr>
              <a:lnSpc>
                <a:spcPts val="3850"/>
              </a:lnSpc>
            </a:pPr>
            <a:endParaRPr lang="en-US" sz="3050" dirty="0">
              <a:solidFill>
                <a:schemeClr val="bg1"/>
              </a:solidFill>
              <a:latin typeface="Calibri (Основной текст)"/>
            </a:endParaRPr>
          </a:p>
        </p:txBody>
      </p:sp>
      <p:sp>
        <p:nvSpPr>
          <p:cNvPr id="16" name="Text 13"/>
          <p:cNvSpPr/>
          <p:nvPr/>
        </p:nvSpPr>
        <p:spPr>
          <a:xfrm>
            <a:off x="684609" y="4850368"/>
            <a:ext cx="7774781" cy="391239"/>
          </a:xfrm>
          <a:prstGeom prst="rect">
            <a:avLst/>
          </a:prstGeom>
          <a:noFill/>
          <a:ln/>
        </p:spPr>
        <p:txBody>
          <a:bodyPr wrap="none" lIns="0" tIns="0" rIns="0" bIns="0" rtlCol="0" anchor="t"/>
          <a:lstStyle/>
          <a:p>
            <a:pPr marL="0" indent="0" algn="l">
              <a:lnSpc>
                <a:spcPts val="3050"/>
              </a:lnSpc>
              <a:buNone/>
            </a:pPr>
            <a:endParaRPr lang="en-US" sz="1900" dirty="0"/>
          </a:p>
        </p:txBody>
      </p:sp>
      <p:sp>
        <p:nvSpPr>
          <p:cNvPr id="18" name="Shape 15"/>
          <p:cNvSpPr/>
          <p:nvPr/>
        </p:nvSpPr>
        <p:spPr>
          <a:xfrm>
            <a:off x="3408091" y="2002321"/>
            <a:ext cx="244435" cy="244435"/>
          </a:xfrm>
          <a:prstGeom prst="roundRect">
            <a:avLst>
              <a:gd name="adj" fmla="val 42013"/>
            </a:avLst>
          </a:prstGeom>
          <a:noFill/>
          <a:ln w="30480">
            <a:solidFill>
              <a:srgbClr val="07880A"/>
            </a:solidFill>
            <a:prstDash val="solid"/>
          </a:ln>
        </p:spPr>
      </p:sp>
      <p:sp>
        <p:nvSpPr>
          <p:cNvPr id="19" name="Text 16"/>
          <p:cNvSpPr/>
          <p:nvPr/>
        </p:nvSpPr>
        <p:spPr>
          <a:xfrm>
            <a:off x="684609" y="6464141"/>
            <a:ext cx="7774781" cy="391239"/>
          </a:xfrm>
          <a:prstGeom prst="rect">
            <a:avLst/>
          </a:prstGeom>
          <a:noFill/>
          <a:ln/>
        </p:spPr>
        <p:txBody>
          <a:bodyPr wrap="none" lIns="0" tIns="0" rIns="0" bIns="0" rtlCol="0" anchor="t"/>
          <a:lstStyle/>
          <a:p>
            <a:pPr marL="0" indent="0" algn="l">
              <a:lnSpc>
                <a:spcPts val="3050"/>
              </a:lnSpc>
              <a:buNone/>
            </a:pPr>
            <a:endParaRPr lang="en-US" sz="1900" dirty="0"/>
          </a:p>
        </p:txBody>
      </p:sp>
      <p:pic>
        <p:nvPicPr>
          <p:cNvPr id="21" name="Рисунок 20"/>
          <p:cNvPicPr>
            <a:picLocks noChangeAspect="1"/>
          </p:cNvPicPr>
          <p:nvPr/>
        </p:nvPicPr>
        <p:blipFill>
          <a:blip r:embed="rId3"/>
          <a:stretch>
            <a:fillRect/>
          </a:stretch>
        </p:blipFill>
        <p:spPr>
          <a:xfrm>
            <a:off x="11752666" y="256231"/>
            <a:ext cx="2591025" cy="2261812"/>
          </a:xfrm>
          <a:prstGeom prst="rect">
            <a:avLst/>
          </a:prstGeom>
        </p:spPr>
      </p:pic>
      <p:pic>
        <p:nvPicPr>
          <p:cNvPr id="22" name="Рисунок 21"/>
          <p:cNvPicPr>
            <a:picLocks noChangeAspect="1"/>
          </p:cNvPicPr>
          <p:nvPr/>
        </p:nvPicPr>
        <p:blipFill>
          <a:blip r:embed="rId4"/>
          <a:stretch>
            <a:fillRect/>
          </a:stretch>
        </p:blipFill>
        <p:spPr>
          <a:xfrm>
            <a:off x="11838018" y="2741499"/>
            <a:ext cx="2505673" cy="2304488"/>
          </a:xfrm>
          <a:prstGeom prst="rect">
            <a:avLst/>
          </a:prstGeom>
        </p:spPr>
      </p:pic>
      <p:pic>
        <p:nvPicPr>
          <p:cNvPr id="23" name="Рисунок 22"/>
          <p:cNvPicPr>
            <a:picLocks noChangeAspect="1"/>
          </p:cNvPicPr>
          <p:nvPr/>
        </p:nvPicPr>
        <p:blipFill>
          <a:blip r:embed="rId5"/>
          <a:stretch>
            <a:fillRect/>
          </a:stretch>
        </p:blipFill>
        <p:spPr>
          <a:xfrm>
            <a:off x="11838018" y="5349137"/>
            <a:ext cx="2450804" cy="2286198"/>
          </a:xfrm>
          <a:prstGeom prst="rect">
            <a:avLst/>
          </a:prstGeom>
        </p:spPr>
      </p:pic>
      <p:pic>
        <p:nvPicPr>
          <p:cNvPr id="24" name="Рисунок 23"/>
          <p:cNvPicPr>
            <a:picLocks noChangeAspect="1"/>
          </p:cNvPicPr>
          <p:nvPr/>
        </p:nvPicPr>
        <p:blipFill>
          <a:blip r:embed="rId6"/>
          <a:stretch>
            <a:fillRect/>
          </a:stretch>
        </p:blipFill>
        <p:spPr>
          <a:xfrm>
            <a:off x="9031935" y="280617"/>
            <a:ext cx="2566638" cy="2237426"/>
          </a:xfrm>
          <a:prstGeom prst="rect">
            <a:avLst/>
          </a:prstGeom>
        </p:spPr>
      </p:pic>
      <p:pic>
        <p:nvPicPr>
          <p:cNvPr id="25" name="Рисунок 24"/>
          <p:cNvPicPr>
            <a:picLocks noChangeAspect="1"/>
          </p:cNvPicPr>
          <p:nvPr/>
        </p:nvPicPr>
        <p:blipFill>
          <a:blip r:embed="rId7"/>
          <a:stretch>
            <a:fillRect/>
          </a:stretch>
        </p:blipFill>
        <p:spPr>
          <a:xfrm>
            <a:off x="9007548" y="2805113"/>
            <a:ext cx="2591025" cy="2249619"/>
          </a:xfrm>
          <a:prstGeom prst="rect">
            <a:avLst/>
          </a:prstGeom>
        </p:spPr>
      </p:pic>
      <p:pic>
        <p:nvPicPr>
          <p:cNvPr id="27" name="Рисунок 26"/>
          <p:cNvPicPr>
            <a:picLocks noChangeAspect="1"/>
          </p:cNvPicPr>
          <p:nvPr/>
        </p:nvPicPr>
        <p:blipFill>
          <a:blip r:embed="rId8"/>
          <a:stretch>
            <a:fillRect/>
          </a:stretch>
        </p:blipFill>
        <p:spPr>
          <a:xfrm>
            <a:off x="527358" y="5396097"/>
            <a:ext cx="2770673" cy="2376763"/>
          </a:xfrm>
          <a:prstGeom prst="rect">
            <a:avLst/>
          </a:prstGeom>
        </p:spPr>
      </p:pic>
      <p:sp>
        <p:nvSpPr>
          <p:cNvPr id="28" name="Прямоугольник 27"/>
          <p:cNvSpPr/>
          <p:nvPr/>
        </p:nvSpPr>
        <p:spPr>
          <a:xfrm>
            <a:off x="3805465" y="1715250"/>
            <a:ext cx="4987024" cy="3693319"/>
          </a:xfrm>
          <a:prstGeom prst="rect">
            <a:avLst/>
          </a:prstGeom>
        </p:spPr>
        <p:txBody>
          <a:bodyPr wrap="square">
            <a:spAutoFit/>
          </a:bodyPr>
          <a:lstStyle/>
          <a:p>
            <a:endParaRPr lang="ru-RU" sz="1600" dirty="0">
              <a:solidFill>
                <a:schemeClr val="bg1"/>
              </a:solidFill>
              <a:effectLst>
                <a:outerShdw blurRad="38100" dist="38100" dir="2700000" algn="tl">
                  <a:srgbClr val="000000">
                    <a:alpha val="43137"/>
                  </a:srgbClr>
                </a:outerShdw>
              </a:effectLst>
              <a:latin typeface="Calibri (Основной текст)"/>
              <a:cs typeface="Times New Roman" panose="02020603050405020304" pitchFamily="18" charset="0"/>
            </a:endParaRPr>
          </a:p>
          <a:p>
            <a:r>
              <a:rPr lang="ru-RU" sz="1600" dirty="0">
                <a:solidFill>
                  <a:schemeClr val="bg1"/>
                </a:solidFill>
                <a:effectLst>
                  <a:outerShdw blurRad="38100" dist="38100" dir="2700000" algn="tl">
                    <a:srgbClr val="000000">
                      <a:alpha val="43137"/>
                    </a:srgbClr>
                  </a:outerShdw>
                </a:effectLst>
                <a:latin typeface="Calibri (Основной текст)"/>
                <a:cs typeface="Times New Roman" panose="02020603050405020304" pitchFamily="18" charset="0"/>
              </a:rPr>
              <a:t>и</a:t>
            </a:r>
            <a:r>
              <a:rPr lang="ru-RU" sz="1600" dirty="0" smtClean="0">
                <a:solidFill>
                  <a:schemeClr val="bg1"/>
                </a:solidFill>
                <a:effectLst>
                  <a:outerShdw blurRad="38100" dist="38100" dir="2700000" algn="tl">
                    <a:srgbClr val="000000">
                      <a:alpha val="43137"/>
                    </a:srgbClr>
                  </a:outerShdw>
                </a:effectLst>
                <a:latin typeface="Calibri (Основной текст)"/>
                <a:cs typeface="Times New Roman" panose="02020603050405020304" pitchFamily="18" charset="0"/>
              </a:rPr>
              <a:t>звестность и безупречная репутация</a:t>
            </a:r>
          </a:p>
          <a:p>
            <a:endParaRPr lang="ru-RU" sz="1600" dirty="0">
              <a:solidFill>
                <a:schemeClr val="bg1"/>
              </a:solidFill>
              <a:effectLst>
                <a:outerShdw blurRad="38100" dist="38100" dir="2700000" algn="tl">
                  <a:srgbClr val="000000">
                    <a:alpha val="43137"/>
                  </a:srgbClr>
                </a:outerShdw>
              </a:effectLst>
              <a:latin typeface="Calibri (Основной текст)"/>
              <a:cs typeface="Times New Roman" panose="02020603050405020304" pitchFamily="18" charset="0"/>
            </a:endParaRPr>
          </a:p>
          <a:p>
            <a:r>
              <a:rPr lang="ru-RU" sz="1600" dirty="0" smtClean="0">
                <a:solidFill>
                  <a:schemeClr val="bg1"/>
                </a:solidFill>
                <a:effectLst>
                  <a:outerShdw blurRad="38100" dist="38100" dir="2700000" algn="tl">
                    <a:srgbClr val="000000">
                      <a:alpha val="43137"/>
                    </a:srgbClr>
                  </a:outerShdw>
                </a:effectLst>
                <a:latin typeface="Calibri (Основной текст)"/>
                <a:cs typeface="Times New Roman" panose="02020603050405020304" pitchFamily="18" charset="0"/>
              </a:rPr>
              <a:t>удобные локации, современные пространства для отдыха и работы</a:t>
            </a:r>
          </a:p>
          <a:p>
            <a:endParaRPr lang="ru-RU" sz="1600" dirty="0" smtClean="0">
              <a:solidFill>
                <a:schemeClr val="bg1"/>
              </a:solidFill>
              <a:effectLst>
                <a:outerShdw blurRad="38100" dist="38100" dir="2700000" algn="tl">
                  <a:srgbClr val="000000">
                    <a:alpha val="43137"/>
                  </a:srgbClr>
                </a:outerShdw>
              </a:effectLst>
              <a:latin typeface="Calibri (Основной текст)"/>
              <a:cs typeface="Times New Roman" panose="02020603050405020304" pitchFamily="18" charset="0"/>
            </a:endParaRPr>
          </a:p>
          <a:p>
            <a:r>
              <a:rPr lang="ru-RU" sz="1600" dirty="0" smtClean="0">
                <a:solidFill>
                  <a:schemeClr val="bg1"/>
                </a:solidFill>
                <a:effectLst>
                  <a:outerShdw blurRad="38100" dist="38100" dir="2700000" algn="tl">
                    <a:srgbClr val="000000">
                      <a:alpha val="43137"/>
                    </a:srgbClr>
                  </a:outerShdw>
                </a:effectLst>
                <a:latin typeface="Calibri (Основной текст)"/>
                <a:cs typeface="Times New Roman" panose="02020603050405020304" pitchFamily="18" charset="0"/>
              </a:rPr>
              <a:t>медицинское обслуживание и питание</a:t>
            </a:r>
          </a:p>
          <a:p>
            <a:endParaRPr lang="ru-RU" sz="1600" dirty="0">
              <a:solidFill>
                <a:schemeClr val="bg1"/>
              </a:solidFill>
              <a:effectLst>
                <a:outerShdw blurRad="38100" dist="38100" dir="2700000" algn="tl">
                  <a:srgbClr val="000000">
                    <a:alpha val="43137"/>
                  </a:srgbClr>
                </a:outerShdw>
              </a:effectLst>
              <a:latin typeface="Calibri (Основной текст)"/>
              <a:cs typeface="Times New Roman" panose="02020603050405020304" pitchFamily="18" charset="0"/>
            </a:endParaRPr>
          </a:p>
          <a:p>
            <a:r>
              <a:rPr lang="ru-RU" sz="1600" dirty="0" smtClean="0">
                <a:solidFill>
                  <a:schemeClr val="bg1"/>
                </a:solidFill>
                <a:effectLst>
                  <a:outerShdw blurRad="38100" dist="38100" dir="2700000" algn="tl">
                    <a:srgbClr val="000000">
                      <a:alpha val="43137"/>
                    </a:srgbClr>
                  </a:outerShdw>
                </a:effectLst>
                <a:latin typeface="Calibri (Основной текст)"/>
                <a:cs typeface="Times New Roman" panose="02020603050405020304" pitchFamily="18" charset="0"/>
              </a:rPr>
              <a:t>достойная оплата труда, карьерный рост</a:t>
            </a:r>
          </a:p>
          <a:p>
            <a:endParaRPr lang="ru-RU" dirty="0" smtClean="0">
              <a:solidFill>
                <a:schemeClr val="bg1"/>
              </a:solidFill>
              <a:effectLst>
                <a:outerShdw blurRad="38100" dist="38100" dir="2700000" algn="tl">
                  <a:srgbClr val="000000">
                    <a:alpha val="43137"/>
                  </a:srgbClr>
                </a:outerShdw>
              </a:effectLst>
              <a:latin typeface="Calibri (Основной текст)"/>
              <a:cs typeface="Times New Roman" panose="02020603050405020304" pitchFamily="18" charset="0"/>
            </a:endParaRPr>
          </a:p>
          <a:p>
            <a:r>
              <a:rPr lang="ru-RU" dirty="0">
                <a:solidFill>
                  <a:schemeClr val="bg1"/>
                </a:solidFill>
                <a:effectLst>
                  <a:outerShdw blurRad="38100" dist="38100" dir="2700000" algn="tl">
                    <a:srgbClr val="000000">
                      <a:alpha val="43137"/>
                    </a:srgbClr>
                  </a:outerShdw>
                </a:effectLst>
                <a:latin typeface="Calibri (Основной текст)"/>
                <a:cs typeface="Times New Roman" panose="02020603050405020304" pitchFamily="18" charset="0"/>
              </a:rPr>
              <a:t>н</a:t>
            </a:r>
            <a:r>
              <a:rPr lang="ru-RU" dirty="0" smtClean="0">
                <a:solidFill>
                  <a:schemeClr val="bg1"/>
                </a:solidFill>
                <a:effectLst>
                  <a:outerShdw blurRad="38100" dist="38100" dir="2700000" algn="tl">
                    <a:srgbClr val="000000">
                      <a:alpha val="43137"/>
                    </a:srgbClr>
                  </a:outerShdw>
                </a:effectLst>
                <a:latin typeface="Calibri (Основной текст)"/>
                <a:cs typeface="Times New Roman" panose="02020603050405020304" pitchFamily="18" charset="0"/>
              </a:rPr>
              <a:t>епрерывное обучение и профессиональное развитие</a:t>
            </a:r>
            <a:endParaRPr lang="ru-RU" dirty="0">
              <a:solidFill>
                <a:schemeClr val="bg1"/>
              </a:solidFill>
              <a:effectLst>
                <a:outerShdw blurRad="38100" dist="38100" dir="2700000" algn="tl">
                  <a:srgbClr val="000000">
                    <a:alpha val="43137"/>
                  </a:srgbClr>
                </a:outerShdw>
              </a:effectLst>
              <a:latin typeface="Calibri (Основной текст)"/>
              <a:cs typeface="Times New Roman" panose="02020603050405020304" pitchFamily="18" charset="0"/>
            </a:endParaRPr>
          </a:p>
          <a:p>
            <a:endParaRPr lang="ru-RU"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ru-RU" dirty="0">
              <a:solidFill>
                <a:schemeClr val="bg1"/>
              </a:solidFill>
            </a:endParaRPr>
          </a:p>
        </p:txBody>
      </p:sp>
      <p:pic>
        <p:nvPicPr>
          <p:cNvPr id="29" name="Рисунок 28"/>
          <p:cNvPicPr>
            <a:picLocks noChangeAspect="1"/>
          </p:cNvPicPr>
          <p:nvPr/>
        </p:nvPicPr>
        <p:blipFill>
          <a:blip r:embed="rId9"/>
          <a:stretch>
            <a:fillRect/>
          </a:stretch>
        </p:blipFill>
        <p:spPr>
          <a:xfrm>
            <a:off x="3393136" y="3224333"/>
            <a:ext cx="274344" cy="274344"/>
          </a:xfrm>
          <a:prstGeom prst="rect">
            <a:avLst/>
          </a:prstGeom>
        </p:spPr>
      </p:pic>
      <p:pic>
        <p:nvPicPr>
          <p:cNvPr id="30" name="Рисунок 29"/>
          <p:cNvPicPr>
            <a:picLocks noChangeAspect="1"/>
          </p:cNvPicPr>
          <p:nvPr/>
        </p:nvPicPr>
        <p:blipFill>
          <a:blip r:embed="rId9"/>
          <a:stretch>
            <a:fillRect/>
          </a:stretch>
        </p:blipFill>
        <p:spPr>
          <a:xfrm>
            <a:off x="3393137" y="2484506"/>
            <a:ext cx="274344" cy="274344"/>
          </a:xfrm>
          <a:prstGeom prst="rect">
            <a:avLst/>
          </a:prstGeom>
        </p:spPr>
      </p:pic>
      <p:pic>
        <p:nvPicPr>
          <p:cNvPr id="31" name="Рисунок 30"/>
          <p:cNvPicPr>
            <a:picLocks noChangeAspect="1"/>
          </p:cNvPicPr>
          <p:nvPr/>
        </p:nvPicPr>
        <p:blipFill>
          <a:blip r:embed="rId9"/>
          <a:stretch>
            <a:fillRect/>
          </a:stretch>
        </p:blipFill>
        <p:spPr>
          <a:xfrm>
            <a:off x="3394733" y="3715579"/>
            <a:ext cx="274344" cy="274344"/>
          </a:xfrm>
          <a:prstGeom prst="rect">
            <a:avLst/>
          </a:prstGeom>
        </p:spPr>
      </p:pic>
      <p:pic>
        <p:nvPicPr>
          <p:cNvPr id="32" name="Рисунок 31"/>
          <p:cNvPicPr>
            <a:picLocks noChangeAspect="1"/>
          </p:cNvPicPr>
          <p:nvPr/>
        </p:nvPicPr>
        <p:blipFill>
          <a:blip r:embed="rId9"/>
          <a:stretch>
            <a:fillRect/>
          </a:stretch>
        </p:blipFill>
        <p:spPr>
          <a:xfrm>
            <a:off x="3408091" y="4202558"/>
            <a:ext cx="274344" cy="274344"/>
          </a:xfrm>
          <a:prstGeom prst="rect">
            <a:avLst/>
          </a:prstGeom>
        </p:spPr>
      </p:pic>
      <p:pic>
        <p:nvPicPr>
          <p:cNvPr id="34" name="Рисунок 33"/>
          <p:cNvPicPr>
            <a:picLocks noChangeAspect="1"/>
          </p:cNvPicPr>
          <p:nvPr/>
        </p:nvPicPr>
        <p:blipFill>
          <a:blip r:embed="rId10"/>
          <a:stretch>
            <a:fillRect/>
          </a:stretch>
        </p:blipFill>
        <p:spPr>
          <a:xfrm>
            <a:off x="445164" y="2798787"/>
            <a:ext cx="2770770" cy="2331504"/>
          </a:xfrm>
          <a:prstGeom prst="rect">
            <a:avLst/>
          </a:prstGeom>
        </p:spPr>
      </p:pic>
      <p:pic>
        <p:nvPicPr>
          <p:cNvPr id="35" name="Объект 3"/>
          <p:cNvPicPr>
            <a:picLocks noChangeAspect="1"/>
          </p:cNvPicPr>
          <p:nvPr/>
        </p:nvPicPr>
        <p:blipFill>
          <a:blip r:embed="rId11"/>
          <a:stretch>
            <a:fillRect/>
          </a:stretch>
        </p:blipFill>
        <p:spPr>
          <a:xfrm>
            <a:off x="468371" y="258080"/>
            <a:ext cx="2770673" cy="2282499"/>
          </a:xfrm>
          <a:prstGeom prst="rect">
            <a:avLst/>
          </a:prstGeom>
        </p:spPr>
      </p:pic>
      <p:pic>
        <p:nvPicPr>
          <p:cNvPr id="36" name="Рисунок 35"/>
          <p:cNvPicPr>
            <a:picLocks noChangeAspect="1"/>
          </p:cNvPicPr>
          <p:nvPr/>
        </p:nvPicPr>
        <p:blipFill>
          <a:blip r:embed="rId12"/>
          <a:stretch>
            <a:fillRect/>
          </a:stretch>
        </p:blipFill>
        <p:spPr>
          <a:xfrm>
            <a:off x="3488788" y="5349137"/>
            <a:ext cx="2484632" cy="2429382"/>
          </a:xfrm>
          <a:prstGeom prst="rect">
            <a:avLst/>
          </a:prstGeom>
        </p:spPr>
      </p:pic>
      <p:pic>
        <p:nvPicPr>
          <p:cNvPr id="39" name="Рисунок 38"/>
          <p:cNvPicPr>
            <a:picLocks noChangeAspect="1"/>
          </p:cNvPicPr>
          <p:nvPr/>
        </p:nvPicPr>
        <p:blipFill>
          <a:blip r:embed="rId13"/>
          <a:stretch>
            <a:fillRect/>
          </a:stretch>
        </p:blipFill>
        <p:spPr>
          <a:xfrm>
            <a:off x="6164178" y="5349137"/>
            <a:ext cx="2633954" cy="2429470"/>
          </a:xfrm>
          <a:prstGeom prst="rect">
            <a:avLst/>
          </a:prstGeom>
        </p:spPr>
      </p:pic>
      <p:pic>
        <p:nvPicPr>
          <p:cNvPr id="40" name="Рисунок 39"/>
          <p:cNvPicPr>
            <a:picLocks noChangeAspect="1"/>
          </p:cNvPicPr>
          <p:nvPr/>
        </p:nvPicPr>
        <p:blipFill>
          <a:blip r:embed="rId14"/>
          <a:stretch>
            <a:fillRect/>
          </a:stretch>
        </p:blipFill>
        <p:spPr>
          <a:xfrm>
            <a:off x="9089624" y="5390246"/>
            <a:ext cx="2456901" cy="2347163"/>
          </a:xfrm>
          <a:prstGeom prst="rect">
            <a:avLst/>
          </a:prstGeom>
        </p:spPr>
      </p:pic>
    </p:spTree>
    <p:extLst>
      <p:ext uri="{BB962C8B-B14F-4D97-AF65-F5344CB8AC3E}">
        <p14:creationId xmlns="" xmlns:p14="http://schemas.microsoft.com/office/powerpoint/2010/main" val="2739512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38651" y="2965490"/>
            <a:ext cx="2811780" cy="342067"/>
          </a:xfrm>
          <a:prstGeom prst="rect">
            <a:avLst/>
          </a:prstGeom>
          <a:noFill/>
          <a:ln/>
        </p:spPr>
        <p:txBody>
          <a:bodyPr wrap="none" lIns="0" tIns="0" rIns="0" bIns="0" rtlCol="0" anchor="t"/>
          <a:lstStyle/>
          <a:p>
            <a:pPr>
              <a:lnSpc>
                <a:spcPts val="2650"/>
              </a:lnSpc>
            </a:pPr>
            <a:endParaRPr lang="ru-RU" sz="3200" b="1" dirty="0" smtClean="0">
              <a:solidFill>
                <a:schemeClr val="bg1"/>
              </a:solidFill>
            </a:endParaRPr>
          </a:p>
        </p:txBody>
      </p:sp>
      <p:sp>
        <p:nvSpPr>
          <p:cNvPr id="5" name="Shape 2"/>
          <p:cNvSpPr/>
          <p:nvPr/>
        </p:nvSpPr>
        <p:spPr>
          <a:xfrm>
            <a:off x="556899" y="6250089"/>
            <a:ext cx="228005" cy="228005"/>
          </a:xfrm>
          <a:prstGeom prst="roundRect">
            <a:avLst>
              <a:gd name="adj" fmla="val 42021"/>
            </a:avLst>
          </a:prstGeom>
          <a:noFill/>
          <a:ln w="22860">
            <a:solidFill>
              <a:srgbClr val="07880A"/>
            </a:solidFill>
            <a:prstDash val="solid"/>
          </a:ln>
        </p:spPr>
      </p:sp>
      <p:sp>
        <p:nvSpPr>
          <p:cNvPr id="7" name="Shape 4"/>
          <p:cNvSpPr/>
          <p:nvPr/>
        </p:nvSpPr>
        <p:spPr>
          <a:xfrm>
            <a:off x="551690" y="5301718"/>
            <a:ext cx="228005" cy="228005"/>
          </a:xfrm>
          <a:prstGeom prst="roundRect">
            <a:avLst>
              <a:gd name="adj" fmla="val 42021"/>
            </a:avLst>
          </a:prstGeom>
          <a:noFill/>
          <a:ln w="22860">
            <a:solidFill>
              <a:srgbClr val="07880A"/>
            </a:solidFill>
            <a:prstDash val="solid"/>
          </a:ln>
        </p:spPr>
      </p:sp>
      <p:sp>
        <p:nvSpPr>
          <p:cNvPr id="8" name="Text 5"/>
          <p:cNvSpPr/>
          <p:nvPr/>
        </p:nvSpPr>
        <p:spPr>
          <a:xfrm>
            <a:off x="978991" y="3051426"/>
            <a:ext cx="9418456" cy="3312666"/>
          </a:xfrm>
          <a:prstGeom prst="rect">
            <a:avLst/>
          </a:prstGeom>
          <a:noFill/>
          <a:ln/>
        </p:spPr>
        <p:txBody>
          <a:bodyPr wrap="square" lIns="0" tIns="0" rIns="0" bIns="0" rtlCol="0" anchor="t"/>
          <a:lstStyle/>
          <a:p>
            <a:r>
              <a:rPr lang="ru-RU" sz="1600" dirty="0" smtClean="0">
                <a:solidFill>
                  <a:schemeClr val="bg1"/>
                </a:solidFill>
              </a:rPr>
              <a:t>являемся </a:t>
            </a:r>
            <a:r>
              <a:rPr lang="ru-RU" sz="1600" dirty="0">
                <a:solidFill>
                  <a:schemeClr val="bg1"/>
                </a:solidFill>
              </a:rPr>
              <a:t>крупнейшим Университетом Волгоградской области, на 2025 год в штате находится 2500 </a:t>
            </a:r>
            <a:r>
              <a:rPr lang="ru-RU" sz="1600" dirty="0" smtClean="0">
                <a:solidFill>
                  <a:schemeClr val="bg1"/>
                </a:solidFill>
              </a:rPr>
              <a:t>сотрудников</a:t>
            </a:r>
          </a:p>
          <a:p>
            <a:endParaRPr lang="ru-RU" sz="1600" dirty="0" smtClean="0">
              <a:solidFill>
                <a:schemeClr val="bg1"/>
              </a:solidFill>
            </a:endParaRPr>
          </a:p>
          <a:p>
            <a:r>
              <a:rPr lang="ru-RU" sz="1600" dirty="0" smtClean="0">
                <a:solidFill>
                  <a:schemeClr val="bg1"/>
                </a:solidFill>
              </a:rPr>
              <a:t>работаем </a:t>
            </a:r>
            <a:r>
              <a:rPr lang="ru-RU" sz="1600" dirty="0">
                <a:solidFill>
                  <a:schemeClr val="bg1"/>
                </a:solidFill>
              </a:rPr>
              <a:t>одновременно в трех сегментах рынка труда (образование, здравоохранение, научные </a:t>
            </a:r>
            <a:r>
              <a:rPr lang="ru-RU" sz="1600" dirty="0" smtClean="0">
                <a:solidFill>
                  <a:schemeClr val="bg1"/>
                </a:solidFill>
              </a:rPr>
              <a:t>исследования), имеем шесть собственных клиник и научного центра</a:t>
            </a:r>
          </a:p>
          <a:p>
            <a:endParaRPr lang="ru-RU" sz="1600" dirty="0" smtClean="0">
              <a:solidFill>
                <a:schemeClr val="bg1"/>
              </a:solidFill>
            </a:endParaRPr>
          </a:p>
          <a:p>
            <a:r>
              <a:rPr lang="ru-RU" sz="1600" dirty="0" smtClean="0">
                <a:solidFill>
                  <a:schemeClr val="bg1"/>
                </a:solidFill>
              </a:rPr>
              <a:t>приветствуется </a:t>
            </a:r>
            <a:r>
              <a:rPr lang="ru-RU" sz="1600" dirty="0">
                <a:solidFill>
                  <a:schemeClr val="bg1"/>
                </a:solidFill>
              </a:rPr>
              <a:t>совмещение в практическом здравоохранении, в клиниках Университета (на клинических базах) или </a:t>
            </a:r>
            <a:r>
              <a:rPr lang="ru-RU" sz="1600" dirty="0" smtClean="0">
                <a:solidFill>
                  <a:schemeClr val="bg1"/>
                </a:solidFill>
              </a:rPr>
              <a:t> в иных </a:t>
            </a:r>
            <a:r>
              <a:rPr lang="ru-RU" sz="1600" dirty="0">
                <a:solidFill>
                  <a:schemeClr val="bg1"/>
                </a:solidFill>
              </a:rPr>
              <a:t>организациях здравоохранения Волгоградской области </a:t>
            </a:r>
            <a:endParaRPr lang="ru-RU" sz="1600" dirty="0" smtClean="0">
              <a:solidFill>
                <a:schemeClr val="bg1"/>
              </a:solidFill>
            </a:endParaRPr>
          </a:p>
          <a:p>
            <a:endParaRPr lang="ru-RU" sz="1600" dirty="0" smtClean="0">
              <a:solidFill>
                <a:schemeClr val="bg1"/>
              </a:solidFill>
            </a:endParaRPr>
          </a:p>
          <a:p>
            <a:r>
              <a:rPr lang="ru-RU" sz="1600" dirty="0" smtClean="0">
                <a:solidFill>
                  <a:schemeClr val="bg1"/>
                </a:solidFill>
              </a:rPr>
              <a:t>наличие академической карьеры </a:t>
            </a:r>
            <a:r>
              <a:rPr lang="ru-RU" sz="1600" dirty="0">
                <a:solidFill>
                  <a:schemeClr val="bg1"/>
                </a:solidFill>
              </a:rPr>
              <a:t>дает преимущественное право при трудоустройстве на врачебную специальность, повышенный уровень заработной платы в 1,5 - 2 раза, сокращение сроков формирования </a:t>
            </a:r>
            <a:r>
              <a:rPr lang="ru-RU" sz="1600" dirty="0" smtClean="0">
                <a:solidFill>
                  <a:schemeClr val="bg1"/>
                </a:solidFill>
              </a:rPr>
              <a:t>«пациентопотока», </a:t>
            </a:r>
            <a:r>
              <a:rPr lang="ru-RU" sz="1600" dirty="0">
                <a:solidFill>
                  <a:schemeClr val="bg1"/>
                </a:solidFill>
              </a:rPr>
              <a:t>преимущество при рассмотрении на замещение руководящих </a:t>
            </a:r>
            <a:r>
              <a:rPr lang="ru-RU" sz="1600" dirty="0" smtClean="0">
                <a:solidFill>
                  <a:schemeClr val="bg1"/>
                </a:solidFill>
              </a:rPr>
              <a:t>должностей</a:t>
            </a:r>
          </a:p>
          <a:p>
            <a:endParaRPr lang="ru-RU" sz="1600" dirty="0">
              <a:solidFill>
                <a:schemeClr val="bg1"/>
              </a:solidFill>
            </a:endParaRPr>
          </a:p>
          <a:p>
            <a:r>
              <a:rPr lang="ru-RU" sz="1600" dirty="0" smtClean="0">
                <a:solidFill>
                  <a:schemeClr val="bg1"/>
                </a:solidFill>
              </a:rPr>
              <a:t>возможность </a:t>
            </a:r>
            <a:r>
              <a:rPr lang="ru-RU" sz="1600" dirty="0">
                <a:solidFill>
                  <a:schemeClr val="bg1"/>
                </a:solidFill>
              </a:rPr>
              <a:t>принять участие в самой масштабной в истории России программе развития высшего образования «ПРИОРИТЕТ </a:t>
            </a:r>
            <a:r>
              <a:rPr lang="ru-RU" sz="1600" dirty="0" smtClean="0">
                <a:solidFill>
                  <a:schemeClr val="bg1"/>
                </a:solidFill>
              </a:rPr>
              <a:t>2030», программа </a:t>
            </a:r>
            <a:r>
              <a:rPr lang="ru-RU" sz="1600" dirty="0">
                <a:solidFill>
                  <a:schemeClr val="bg1"/>
                </a:solidFill>
              </a:rPr>
              <a:t>откроет широкий спектр возможностей в образовательном процессе, научной и медицинской деятельности за счет софинансирования государством и частными инвесторами всех </a:t>
            </a:r>
            <a:r>
              <a:rPr lang="ru-RU" sz="1400" dirty="0">
                <a:solidFill>
                  <a:schemeClr val="bg1"/>
                </a:solidFill>
              </a:rPr>
              <a:t>трансформационных проектов </a:t>
            </a:r>
            <a:r>
              <a:rPr lang="ru-RU" sz="1400" dirty="0" smtClean="0">
                <a:solidFill>
                  <a:schemeClr val="bg1"/>
                </a:solidFill>
              </a:rPr>
              <a:t>Университета</a:t>
            </a:r>
          </a:p>
          <a:p>
            <a:pPr>
              <a:lnSpc>
                <a:spcPts val="2250"/>
              </a:lnSpc>
            </a:pPr>
            <a:endParaRPr lang="ru-RU" sz="2000" b="1" dirty="0">
              <a:solidFill>
                <a:srgbClr val="00B050"/>
              </a:solidFill>
            </a:endParaRPr>
          </a:p>
          <a:p>
            <a:pPr>
              <a:lnSpc>
                <a:spcPts val="2250"/>
              </a:lnSpc>
            </a:pPr>
            <a:r>
              <a:rPr lang="ru-RU" sz="2400" b="1" dirty="0" smtClean="0">
                <a:solidFill>
                  <a:srgbClr val="00B050"/>
                </a:solidFill>
              </a:rPr>
              <a:t>Лидерами </a:t>
            </a:r>
            <a:r>
              <a:rPr lang="ru-RU" sz="2400" b="1" dirty="0">
                <a:solidFill>
                  <a:srgbClr val="00B050"/>
                </a:solidFill>
              </a:rPr>
              <a:t>не рождаются, лидерами становятся! </a:t>
            </a:r>
            <a:r>
              <a:rPr lang="ru-RU" sz="2400" b="1" dirty="0" smtClean="0">
                <a:solidFill>
                  <a:srgbClr val="00B050"/>
                </a:solidFill>
              </a:rPr>
              <a:t>Мы ждем тебя!</a:t>
            </a:r>
            <a:endParaRPr lang="en-US" sz="2400" b="1" dirty="0">
              <a:solidFill>
                <a:srgbClr val="00B050"/>
              </a:solidFill>
              <a:latin typeface="Syne Extra Bold" panose="020B0604020202020204" charset="0"/>
            </a:endParaRPr>
          </a:p>
        </p:txBody>
      </p:sp>
      <p:sp>
        <p:nvSpPr>
          <p:cNvPr id="9" name="Shape 6"/>
          <p:cNvSpPr/>
          <p:nvPr/>
        </p:nvSpPr>
        <p:spPr>
          <a:xfrm>
            <a:off x="580816" y="3096098"/>
            <a:ext cx="228005" cy="228005"/>
          </a:xfrm>
          <a:prstGeom prst="roundRect">
            <a:avLst>
              <a:gd name="adj" fmla="val 42021"/>
            </a:avLst>
          </a:prstGeom>
          <a:noFill/>
          <a:ln w="22860">
            <a:solidFill>
              <a:srgbClr val="07880A"/>
            </a:solidFill>
            <a:prstDash val="solid"/>
          </a:ln>
        </p:spPr>
      </p:sp>
      <p:sp>
        <p:nvSpPr>
          <p:cNvPr id="11" name="Shape 8"/>
          <p:cNvSpPr/>
          <p:nvPr/>
        </p:nvSpPr>
        <p:spPr>
          <a:xfrm>
            <a:off x="562931" y="3818542"/>
            <a:ext cx="228005" cy="228005"/>
          </a:xfrm>
          <a:prstGeom prst="roundRect">
            <a:avLst>
              <a:gd name="adj" fmla="val 42021"/>
            </a:avLst>
          </a:prstGeom>
          <a:noFill/>
          <a:ln w="22860">
            <a:solidFill>
              <a:srgbClr val="07880A"/>
            </a:solidFill>
            <a:prstDash val="solid"/>
          </a:ln>
        </p:spPr>
      </p:sp>
      <p:sp>
        <p:nvSpPr>
          <p:cNvPr id="13" name="Shape 10"/>
          <p:cNvSpPr/>
          <p:nvPr/>
        </p:nvSpPr>
        <p:spPr>
          <a:xfrm>
            <a:off x="580399" y="4540986"/>
            <a:ext cx="228005" cy="228005"/>
          </a:xfrm>
          <a:prstGeom prst="roundRect">
            <a:avLst>
              <a:gd name="adj" fmla="val 42021"/>
            </a:avLst>
          </a:prstGeom>
          <a:noFill/>
          <a:ln w="22860">
            <a:solidFill>
              <a:srgbClr val="07880A"/>
            </a:solidFill>
            <a:prstDash val="solid"/>
          </a:ln>
        </p:spPr>
      </p:sp>
      <p:sp>
        <p:nvSpPr>
          <p:cNvPr id="14" name="Text 11"/>
          <p:cNvSpPr/>
          <p:nvPr/>
        </p:nvSpPr>
        <p:spPr>
          <a:xfrm>
            <a:off x="7545348" y="7088981"/>
            <a:ext cx="6454021" cy="291941"/>
          </a:xfrm>
          <a:prstGeom prst="rect">
            <a:avLst/>
          </a:prstGeom>
          <a:noFill/>
          <a:ln/>
        </p:spPr>
        <p:txBody>
          <a:bodyPr wrap="none" lIns="0" tIns="0" rIns="0" bIns="0" rtlCol="0" anchor="t"/>
          <a:lstStyle/>
          <a:p>
            <a:pPr marL="0" indent="0" algn="l">
              <a:lnSpc>
                <a:spcPts val="2250"/>
              </a:lnSpc>
              <a:buNone/>
            </a:pPr>
            <a:endParaRPr lang="en-US" sz="1400" dirty="0"/>
          </a:p>
        </p:txBody>
      </p:sp>
      <p:pic>
        <p:nvPicPr>
          <p:cNvPr id="6" name="Рисунок 5"/>
          <p:cNvPicPr>
            <a:picLocks noChangeAspect="1"/>
          </p:cNvPicPr>
          <p:nvPr/>
        </p:nvPicPr>
        <p:blipFill>
          <a:blip r:embed="rId3"/>
          <a:stretch>
            <a:fillRect/>
          </a:stretch>
        </p:blipFill>
        <p:spPr>
          <a:xfrm>
            <a:off x="4431887" y="245777"/>
            <a:ext cx="4494872" cy="2359809"/>
          </a:xfrm>
          <a:prstGeom prst="rect">
            <a:avLst/>
          </a:prstGeom>
        </p:spPr>
      </p:pic>
      <p:pic>
        <p:nvPicPr>
          <p:cNvPr id="10" name="Рисунок 9"/>
          <p:cNvPicPr>
            <a:picLocks noChangeAspect="1"/>
          </p:cNvPicPr>
          <p:nvPr/>
        </p:nvPicPr>
        <p:blipFill>
          <a:blip r:embed="rId4"/>
          <a:stretch>
            <a:fillRect/>
          </a:stretch>
        </p:blipFill>
        <p:spPr>
          <a:xfrm>
            <a:off x="10849509" y="5529723"/>
            <a:ext cx="3287730" cy="2363684"/>
          </a:xfrm>
          <a:prstGeom prst="rect">
            <a:avLst/>
          </a:prstGeom>
        </p:spPr>
      </p:pic>
      <p:pic>
        <p:nvPicPr>
          <p:cNvPr id="12" name="Рисунок 11"/>
          <p:cNvPicPr>
            <a:picLocks noChangeAspect="1"/>
          </p:cNvPicPr>
          <p:nvPr/>
        </p:nvPicPr>
        <p:blipFill>
          <a:blip r:embed="rId5"/>
          <a:stretch>
            <a:fillRect/>
          </a:stretch>
        </p:blipFill>
        <p:spPr>
          <a:xfrm>
            <a:off x="9620699" y="245777"/>
            <a:ext cx="3859926" cy="2359809"/>
          </a:xfrm>
          <a:prstGeom prst="rect">
            <a:avLst/>
          </a:prstGeom>
        </p:spPr>
      </p:pic>
      <p:pic>
        <p:nvPicPr>
          <p:cNvPr id="15" name="Рисунок 14"/>
          <p:cNvPicPr>
            <a:picLocks noChangeAspect="1"/>
          </p:cNvPicPr>
          <p:nvPr/>
        </p:nvPicPr>
        <p:blipFill>
          <a:blip r:embed="rId6"/>
          <a:stretch>
            <a:fillRect/>
          </a:stretch>
        </p:blipFill>
        <p:spPr>
          <a:xfrm>
            <a:off x="10849509" y="2871880"/>
            <a:ext cx="3287729" cy="2349333"/>
          </a:xfrm>
          <a:prstGeom prst="rect">
            <a:avLst/>
          </a:prstGeom>
        </p:spPr>
      </p:pic>
      <p:pic>
        <p:nvPicPr>
          <p:cNvPr id="2050" name="Picture 2" descr="https://downloader.disk.yandex.ru/preview/6d9497f92be1247c9ec2f1a0789fb8c275c567bb2f8cacb77f6af50d1586b58c/690b3401/GRItQBV39gKoudeqM1uFoqvSXiux9WlZmfnR3IboJmmMdnnCb1q7UMJxZLu_8UnCNAXp-dxOfIwZL0WqcaN3AA%3D%3D?uid=0&amp;filename=qr%20%281%29.png&amp;disposition=inline&amp;hash=&amp;limit=0&amp;content_type=image%2Fpng&amp;owner_uid=0&amp;tknv=v3&amp;size=2048x2048"/>
          <p:cNvPicPr>
            <a:picLocks noChangeAspect="1" noChangeArrowheads="1"/>
          </p:cNvPicPr>
          <p:nvPr/>
        </p:nvPicPr>
        <p:blipFill>
          <a:blip r:embed="rId7"/>
          <a:srcRect/>
          <a:stretch>
            <a:fillRect/>
          </a:stretch>
        </p:blipFill>
        <p:spPr bwMode="auto">
          <a:xfrm>
            <a:off x="978991" y="245777"/>
            <a:ext cx="2604466" cy="2604467"/>
          </a:xfrm>
          <a:prstGeom prst="rect">
            <a:avLst/>
          </a:prstGeom>
          <a:noFill/>
        </p:spPr>
      </p:pic>
    </p:spTree>
    <p:extLst>
      <p:ext uri="{BB962C8B-B14F-4D97-AF65-F5344CB8AC3E}">
        <p14:creationId xmlns="" xmlns:p14="http://schemas.microsoft.com/office/powerpoint/2010/main" val="1176846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694</Words>
  <Application>Microsoft Office PowerPoint</Application>
  <PresentationFormat>Произвольный</PresentationFormat>
  <Paragraphs>105</Paragraphs>
  <Slides>9</Slides>
  <Notes>9</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9</vt:i4>
      </vt:variant>
    </vt:vector>
  </HeadingPairs>
  <TitlesOfParts>
    <vt:vector size="16" baseType="lpstr">
      <vt:lpstr>Arial</vt:lpstr>
      <vt:lpstr>Syne Extra Bold</vt:lpstr>
      <vt:lpstr>Calibri</vt:lpstr>
      <vt:lpstr>Syne</vt:lpstr>
      <vt:lpstr>Calibri (Основной текст)</vt:lpstr>
      <vt:lpstr>Times New Roman</vt:lpstr>
      <vt:lpstr>Office Theme</vt:lpstr>
      <vt:lpstr>Слайд 1</vt:lpstr>
      <vt:lpstr>Слайд 2</vt:lpstr>
      <vt:lpstr>Слайд 3</vt:lpstr>
      <vt:lpstr>Слайд 4</vt:lpstr>
      <vt:lpstr>Слайд 5</vt:lpstr>
      <vt:lpstr>Слайд 6</vt:lpstr>
      <vt:lpstr>Слайд 7</vt:lpstr>
      <vt:lpstr>Слайд 8</vt:lpstr>
      <vt:lpstr>Слайд 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User</dc:creator>
  <cp:lastModifiedBy>user1</cp:lastModifiedBy>
  <cp:revision>45</cp:revision>
  <dcterms:created xsi:type="dcterms:W3CDTF">2025-06-30T10:25:50Z</dcterms:created>
  <dcterms:modified xsi:type="dcterms:W3CDTF">2025-11-06T07:04:21Z</dcterms:modified>
</cp:coreProperties>
</file>